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8" r:id="rId3"/>
    <p:sldId id="259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BDE50B-ECC6-ADFB-7F96-7CC1CFAA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5586" y="387609"/>
            <a:ext cx="1018032" cy="212799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D645F04C-0742-E143-013E-DF466839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4568" y="387609"/>
            <a:ext cx="801157" cy="209209"/>
          </a:xfrm>
          <a:prstGeom prst="rect">
            <a:avLst/>
          </a:prstGeom>
        </p:spPr>
      </p:pic>
      <p:pic>
        <p:nvPicPr>
          <p:cNvPr id="7" name="תמונה 6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51233D9B-F285-19D8-7B85-F50379E74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97" y="387609"/>
            <a:ext cx="948284" cy="267614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829302" y="2355382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ענפים מחוללי תעסוקה ירוקה</a:t>
            </a:r>
            <a:endParaRPr lang="he-IL" sz="36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טקסט 4">
            <a:extLst>
              <a:ext uri="{FF2B5EF4-FFF2-40B4-BE49-F238E27FC236}">
                <a16:creationId xmlns:a16="http://schemas.microsoft.com/office/drawing/2014/main" id="{84F23A68-F26C-E3D7-0D6E-9C7DF9CB4EA9}"/>
              </a:ext>
            </a:extLst>
          </p:cNvPr>
          <p:cNvSpPr txBox="1">
            <a:spLocks/>
          </p:cNvSpPr>
          <p:nvPr/>
        </p:nvSpPr>
        <p:spPr>
          <a:xfrm>
            <a:off x="2149143" y="3442911"/>
            <a:ext cx="3500438" cy="1128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אלי הורביץ 2023</a:t>
            </a:r>
          </a:p>
        </p:txBody>
      </p:sp>
      <p:sp>
        <p:nvSpPr>
          <p:cNvPr id="12" name="מציין מיקום טקסט 5">
            <a:extLst>
              <a:ext uri="{FF2B5EF4-FFF2-40B4-BE49-F238E27FC236}">
                <a16:creationId xmlns:a16="http://schemas.microsoft.com/office/drawing/2014/main" id="{48C65CF9-5C0D-4C25-2E73-BA0FB0291042}"/>
              </a:ext>
            </a:extLst>
          </p:cNvPr>
          <p:cNvSpPr txBox="1">
            <a:spLocks/>
          </p:cNvSpPr>
          <p:nvPr/>
        </p:nvSpPr>
        <p:spPr>
          <a:xfrm>
            <a:off x="1587936" y="4345586"/>
            <a:ext cx="4061645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יובל </a:t>
            </a:r>
            <a:r>
              <a:rPr lang="he-IL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לסטר</a:t>
            </a: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e-IL" sz="1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סמנכ"ל בכיר לתכנון מדיניות ואסטרטגיה, המשרד להגנת הסביבה</a:t>
            </a:r>
            <a:endParaRPr lang="he-IL" sz="105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E7E40-BA8B-A9E9-ABC6-D96940D9B729}"/>
              </a:ext>
            </a:extLst>
          </p:cNvPr>
          <p:cNvSpPr/>
          <p:nvPr/>
        </p:nvSpPr>
        <p:spPr>
          <a:xfrm>
            <a:off x="1914585" y="1837259"/>
            <a:ext cx="3732298" cy="119597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2DFB048-5823-9516-E2EC-AFA67D4B03D0}"/>
              </a:ext>
            </a:extLst>
          </p:cNvPr>
          <p:cNvCxnSpPr>
            <a:cxnSpLocks/>
          </p:cNvCxnSpPr>
          <p:nvPr/>
        </p:nvCxnSpPr>
        <p:spPr>
          <a:xfrm flipH="1">
            <a:off x="2160737" y="4262260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DD6ED21-7105-F160-0F32-3482CFFFD77D}"/>
              </a:ext>
            </a:extLst>
          </p:cNvPr>
          <p:cNvCxnSpPr>
            <a:cxnSpLocks/>
          </p:cNvCxnSpPr>
          <p:nvPr/>
        </p:nvCxnSpPr>
        <p:spPr>
          <a:xfrm flipH="1">
            <a:off x="2160737" y="4733747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671819D8-00FA-7EF0-67EF-C3412E1B6F9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213" y="286990"/>
            <a:ext cx="715948" cy="5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>
            <a:extLst>
              <a:ext uri="{FF2B5EF4-FFF2-40B4-BE49-F238E27FC236}">
                <a16:creationId xmlns:a16="http://schemas.microsoft.com/office/drawing/2014/main" id="{4509BF4F-3FEF-CC9B-1456-981612A67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80587"/>
              </p:ext>
            </p:extLst>
          </p:nvPr>
        </p:nvGraphicFramePr>
        <p:xfrm>
          <a:off x="1917214" y="6052152"/>
          <a:ext cx="988695" cy="69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62785" imgH="5346331" progId="Acrobat.Document.DC">
                  <p:embed/>
                </p:oleObj>
              </mc:Choice>
              <mc:Fallback>
                <p:oleObj name="Acrobat Document" r:id="rId2" imgW="7562785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7214" y="6052152"/>
                        <a:ext cx="988695" cy="69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3624" y="6278154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CF70026E-CFCD-7750-FD70-33F26A43B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865067"/>
            <a:ext cx="7667625" cy="390525"/>
          </a:xfrm>
          <a:prstGeom prst="rect">
            <a:avLst/>
          </a:prstGeo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4C3C9F94-937F-87C9-ACA5-04988348DF70}"/>
              </a:ext>
            </a:extLst>
          </p:cNvPr>
          <p:cNvSpPr txBox="1"/>
          <p:nvPr/>
        </p:nvSpPr>
        <p:spPr>
          <a:xfrm>
            <a:off x="8894643" y="500258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דצמ'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03E9F81B-9BC7-2B20-EBF2-A47F39DD5617}"/>
              </a:ext>
            </a:extLst>
          </p:cNvPr>
          <p:cNvSpPr txBox="1"/>
          <p:nvPr/>
        </p:nvSpPr>
        <p:spPr>
          <a:xfrm>
            <a:off x="2564100" y="551853"/>
            <a:ext cx="635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ועידת האקלים בפריז: 195 מדינות התחייבו לאיפוס פליטות עד 2050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0982A60C-236E-CCD9-1D09-0F4B4002E9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1610047"/>
            <a:ext cx="7667625" cy="390525"/>
          </a:xfrm>
          <a:prstGeom prst="rect">
            <a:avLst/>
          </a:prstGeom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8ADA25C-760A-8461-2729-DB2788138199}"/>
              </a:ext>
            </a:extLst>
          </p:cNvPr>
          <p:cNvSpPr txBox="1"/>
          <p:nvPr/>
        </p:nvSpPr>
        <p:spPr>
          <a:xfrm>
            <a:off x="8894643" y="1227986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נוב'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E30CF24F-3EDE-F435-C18B-EC28E283760C}"/>
              </a:ext>
            </a:extLst>
          </p:cNvPr>
          <p:cNvSpPr txBox="1"/>
          <p:nvPr/>
        </p:nvSpPr>
        <p:spPr>
          <a:xfrm>
            <a:off x="2564100" y="1279581"/>
            <a:ext cx="635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ממשלת ישראל מאשררת את ההסכם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גרפיקה 47">
            <a:extLst>
              <a:ext uri="{FF2B5EF4-FFF2-40B4-BE49-F238E27FC236}">
                <a16:creationId xmlns:a16="http://schemas.microsoft.com/office/drawing/2014/main" id="{60770633-D995-E5D6-9512-87058AB25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2340062"/>
            <a:ext cx="7667625" cy="390525"/>
          </a:xfrm>
          <a:prstGeom prst="rect">
            <a:avLst/>
          </a:prstGeom>
        </p:spPr>
      </p:pic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AE7C4C39-BE4E-01BD-9F34-86F14FD81D65}"/>
              </a:ext>
            </a:extLst>
          </p:cNvPr>
          <p:cNvSpPr txBox="1"/>
          <p:nvPr/>
        </p:nvSpPr>
        <p:spPr>
          <a:xfrm>
            <a:off x="8894643" y="1992505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מרץ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C0FC23DB-E82E-6061-E8D8-FC308C6B1330}"/>
              </a:ext>
            </a:extLst>
          </p:cNvPr>
          <p:cNvSpPr txBox="1"/>
          <p:nvPr/>
        </p:nvSpPr>
        <p:spPr>
          <a:xfrm>
            <a:off x="2393060" y="2009596"/>
            <a:ext cx="652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השקת תהליך רב-מגזרי, הקמת צוותי עבודה לגיבוש מדדים, יעדים וחזון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גרפיקה 50">
            <a:extLst>
              <a:ext uri="{FF2B5EF4-FFF2-40B4-BE49-F238E27FC236}">
                <a16:creationId xmlns:a16="http://schemas.microsoft.com/office/drawing/2014/main" id="{67E5A1CA-2FCF-456F-64FA-0304350DB3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3055714"/>
            <a:ext cx="7667625" cy="390525"/>
          </a:xfrm>
          <a:prstGeom prst="rect">
            <a:avLst/>
          </a:prstGeom>
        </p:spPr>
      </p:pic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F33D11BC-AF77-CD20-E30A-3A5420CA72E1}"/>
              </a:ext>
            </a:extLst>
          </p:cNvPr>
          <p:cNvSpPr txBox="1"/>
          <p:nvPr/>
        </p:nvSpPr>
        <p:spPr>
          <a:xfrm>
            <a:off x="8894643" y="2725409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דצמ'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F3A58A9A-B728-4D71-4085-E56D267DE995}"/>
              </a:ext>
            </a:extLst>
          </p:cNvPr>
          <p:cNvSpPr txBox="1"/>
          <p:nvPr/>
        </p:nvSpPr>
        <p:spPr>
          <a:xfrm>
            <a:off x="2393060" y="2725248"/>
            <a:ext cx="652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יעדים וחזון משקי למעבר למשק דל פחמן – בכנס אלי הורביץ</a:t>
            </a:r>
          </a:p>
        </p:txBody>
      </p:sp>
      <p:pic>
        <p:nvPicPr>
          <p:cNvPr id="54" name="גרפיקה 53">
            <a:extLst>
              <a:ext uri="{FF2B5EF4-FFF2-40B4-BE49-F238E27FC236}">
                <a16:creationId xmlns:a16="http://schemas.microsoft.com/office/drawing/2014/main" id="{C6D99D52-B2DD-858B-518F-6F960AE19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3783650"/>
            <a:ext cx="7667625" cy="390525"/>
          </a:xfrm>
          <a:prstGeom prst="rect">
            <a:avLst/>
          </a:prstGeom>
        </p:spPr>
      </p:pic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2119A24E-C022-84C2-40AA-28B3C3645510}"/>
              </a:ext>
            </a:extLst>
          </p:cNvPr>
          <p:cNvSpPr txBox="1"/>
          <p:nvPr/>
        </p:nvSpPr>
        <p:spPr>
          <a:xfrm>
            <a:off x="8894643" y="3453345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יולי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C7048B06-9984-17BD-BCF2-D13BD0A15F32}"/>
              </a:ext>
            </a:extLst>
          </p:cNvPr>
          <p:cNvSpPr txBox="1"/>
          <p:nvPr/>
        </p:nvSpPr>
        <p:spPr>
          <a:xfrm>
            <a:off x="2237790" y="3453184"/>
            <a:ext cx="6683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אישור החלטת ממשלה להפחתת 27% פליטות עד 2030 ו-85% עד 2050</a:t>
            </a:r>
          </a:p>
        </p:txBody>
      </p:sp>
      <p:pic>
        <p:nvPicPr>
          <p:cNvPr id="57" name="גרפיקה 56">
            <a:extLst>
              <a:ext uri="{FF2B5EF4-FFF2-40B4-BE49-F238E27FC236}">
                <a16:creationId xmlns:a16="http://schemas.microsoft.com/office/drawing/2014/main" id="{743E55FD-A556-CA05-CE9D-E3025188AA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4510618"/>
            <a:ext cx="7667625" cy="390525"/>
          </a:xfrm>
          <a:prstGeom prst="rect">
            <a:avLst/>
          </a:prstGeom>
        </p:spPr>
      </p:pic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B83E874F-6482-4E23-CD17-A0B048539841}"/>
              </a:ext>
            </a:extLst>
          </p:cNvPr>
          <p:cNvSpPr txBox="1"/>
          <p:nvPr/>
        </p:nvSpPr>
        <p:spPr>
          <a:xfrm>
            <a:off x="8894643" y="4128557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נוב'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255FDD2A-58C5-B120-B12B-91A6BD6874EC}"/>
              </a:ext>
            </a:extLst>
          </p:cNvPr>
          <p:cNvSpPr txBox="1"/>
          <p:nvPr/>
        </p:nvSpPr>
        <p:spPr>
          <a:xfrm>
            <a:off x="2027200" y="4180152"/>
            <a:ext cx="689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ועידת האקלים בגלזגו: ישראל מגישה לאו"ם את מחויבותה לעמידה ביעדים</a:t>
            </a:r>
            <a:endParaRPr lang="en-US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גרפיקה 59">
            <a:extLst>
              <a:ext uri="{FF2B5EF4-FFF2-40B4-BE49-F238E27FC236}">
                <a16:creationId xmlns:a16="http://schemas.microsoft.com/office/drawing/2014/main" id="{F3FF1490-F2CF-DE44-DBEC-8D887A69EF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5255714"/>
            <a:ext cx="7667625" cy="390525"/>
          </a:xfrm>
          <a:prstGeom prst="rect">
            <a:avLst/>
          </a:prstGeom>
        </p:spPr>
      </p:pic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561D46D1-974A-7D0A-BFDE-5A61E85B9AD9}"/>
              </a:ext>
            </a:extLst>
          </p:cNvPr>
          <p:cNvSpPr txBox="1"/>
          <p:nvPr/>
        </p:nvSpPr>
        <p:spPr>
          <a:xfrm>
            <a:off x="8894643" y="4873653"/>
            <a:ext cx="103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יוני</a:t>
            </a:r>
          </a:p>
          <a:p>
            <a:pPr algn="ctr"/>
            <a:r>
              <a:rPr lang="he-IL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US" sz="16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4F32BDCE-2F96-9E8B-F5E0-296A5B1BE5A6}"/>
              </a:ext>
            </a:extLst>
          </p:cNvPr>
          <p:cNvSpPr txBox="1"/>
          <p:nvPr/>
        </p:nvSpPr>
        <p:spPr>
          <a:xfrm>
            <a:off x="2393060" y="4925248"/>
            <a:ext cx="652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 אקלים עובר בקריאה ראשונה</a:t>
            </a:r>
          </a:p>
        </p:txBody>
      </p:sp>
      <p:pic>
        <p:nvPicPr>
          <p:cNvPr id="63" name="גרפיקה 62">
            <a:extLst>
              <a:ext uri="{FF2B5EF4-FFF2-40B4-BE49-F238E27FC236}">
                <a16:creationId xmlns:a16="http://schemas.microsoft.com/office/drawing/2014/main" id="{29F20FD8-69BE-BA81-302C-286F31DF1C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187" y="5882878"/>
            <a:ext cx="7667625" cy="390525"/>
          </a:xfrm>
          <a:prstGeom prst="rect">
            <a:avLst/>
          </a:prstGeom>
        </p:spPr>
      </p:pic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7CAA764A-E26A-C54E-5A50-30C434C2A7E5}"/>
              </a:ext>
            </a:extLst>
          </p:cNvPr>
          <p:cNvSpPr txBox="1"/>
          <p:nvPr/>
        </p:nvSpPr>
        <p:spPr>
          <a:xfrm>
            <a:off x="8881081" y="5754640"/>
            <a:ext cx="1035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6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????</a:t>
            </a:r>
            <a:endParaRPr lang="en-US" sz="16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FA1AA98C-0A57-4C2E-133F-C344F19363C7}"/>
              </a:ext>
            </a:extLst>
          </p:cNvPr>
          <p:cNvSpPr txBox="1"/>
          <p:nvPr/>
        </p:nvSpPr>
        <p:spPr>
          <a:xfrm>
            <a:off x="2393060" y="5552412"/>
            <a:ext cx="652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>
              <a:buNone/>
            </a:pPr>
            <a:r>
              <a:rPr lang="he-IL" sz="1600" b="1" dirty="0">
                <a:solidFill>
                  <a:srgbClr val="10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השלב הבא </a:t>
            </a:r>
            <a:r>
              <a:rPr lang="he-I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אישור חוק האקלים בקריאה שניה ושלישית</a:t>
            </a:r>
          </a:p>
        </p:txBody>
      </p:sp>
    </p:spTree>
    <p:extLst>
      <p:ext uri="{BB962C8B-B14F-4D97-AF65-F5344CB8AC3E}">
        <p14:creationId xmlns:p14="http://schemas.microsoft.com/office/powerpoint/2010/main" val="11209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אובייקט 1">
            <a:extLst>
              <a:ext uri="{FF2B5EF4-FFF2-40B4-BE49-F238E27FC236}">
                <a16:creationId xmlns:a16="http://schemas.microsoft.com/office/drawing/2014/main" id="{17BA4259-95E5-0BC5-D0DA-0EB2DCE31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94472"/>
              </p:ext>
            </p:extLst>
          </p:nvPr>
        </p:nvGraphicFramePr>
        <p:xfrm>
          <a:off x="1912121" y="6045524"/>
          <a:ext cx="988695" cy="69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62785" imgH="5346331" progId="Acrobat.Document.DC">
                  <p:embed/>
                </p:oleObj>
              </mc:Choice>
              <mc:Fallback>
                <p:oleObj name="Acrobat Document" r:id="rId2" imgW="7562785" imgH="5346331" progId="Acrobat.Document.DC">
                  <p:embed/>
                  <p:pic>
                    <p:nvPicPr>
                      <p:cNvPr id="2" name="אובייקט 1">
                        <a:extLst>
                          <a:ext uri="{FF2B5EF4-FFF2-40B4-BE49-F238E27FC236}">
                            <a16:creationId xmlns:a16="http://schemas.microsoft.com/office/drawing/2014/main" id="{4509BF4F-3FEF-CC9B-1456-981612A67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2121" y="6045524"/>
                        <a:ext cx="988695" cy="69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9854" y="6258568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932397" y="733905"/>
            <a:ext cx="6473953" cy="651022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97" y="745333"/>
            <a:ext cx="6473953" cy="6510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קידום מעבר צודק לתעסוקה ירוקה</a:t>
            </a:r>
          </a:p>
        </p:txBody>
      </p: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C21C1A7-5D1B-0397-2A0F-6A87FD83DE6C}"/>
              </a:ext>
            </a:extLst>
          </p:cNvPr>
          <p:cNvGrpSpPr/>
          <p:nvPr/>
        </p:nvGrpSpPr>
        <p:grpSpPr>
          <a:xfrm>
            <a:off x="583720" y="3379062"/>
            <a:ext cx="11024559" cy="523216"/>
            <a:chOff x="583720" y="3030117"/>
            <a:chExt cx="11024559" cy="523216"/>
          </a:xfrm>
        </p:grpSpPr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9F349EA5-0A87-4012-3D72-F76E2207E5CC}"/>
                </a:ext>
              </a:extLst>
            </p:cNvPr>
            <p:cNvCxnSpPr/>
            <p:nvPr/>
          </p:nvCxnSpPr>
          <p:spPr>
            <a:xfrm>
              <a:off x="583720" y="3295291"/>
              <a:ext cx="1102455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225A60C7-278C-EA6E-5A36-D18CCE7E521A}"/>
                </a:ext>
              </a:extLst>
            </p:cNvPr>
            <p:cNvGrpSpPr/>
            <p:nvPr/>
          </p:nvGrpSpPr>
          <p:grpSpPr>
            <a:xfrm>
              <a:off x="1267165" y="3030117"/>
              <a:ext cx="618960" cy="523216"/>
              <a:chOff x="1042886" y="3030117"/>
              <a:chExt cx="618960" cy="523216"/>
            </a:xfrm>
          </p:grpSpPr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784E7648-13A6-5E50-B9E6-7DBC80D54A89}"/>
                  </a:ext>
                </a:extLst>
              </p:cNvPr>
              <p:cNvSpPr/>
              <p:nvPr/>
            </p:nvSpPr>
            <p:spPr>
              <a:xfrm>
                <a:off x="1077390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5C4B2058-26C6-7ED9-92FA-CF94736751D4}"/>
                  </a:ext>
                </a:extLst>
              </p:cNvPr>
              <p:cNvSpPr txBox="1"/>
              <p:nvPr/>
            </p:nvSpPr>
            <p:spPr>
              <a:xfrm>
                <a:off x="1042886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פבר</a:t>
                </a:r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'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23</a:t>
                </a:r>
              </a:p>
            </p:txBody>
          </p:sp>
        </p:grpSp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C9C89759-69B2-C76F-FB80-DAF38E93A1D8}"/>
                </a:ext>
              </a:extLst>
            </p:cNvPr>
            <p:cNvGrpSpPr/>
            <p:nvPr/>
          </p:nvGrpSpPr>
          <p:grpSpPr>
            <a:xfrm>
              <a:off x="2398617" y="3030117"/>
              <a:ext cx="618960" cy="523216"/>
              <a:chOff x="1938704" y="3030117"/>
              <a:chExt cx="618960" cy="523216"/>
            </a:xfrm>
          </p:grpSpPr>
          <p:sp>
            <p:nvSpPr>
              <p:cNvPr id="29" name="אליפסה 28">
                <a:extLst>
                  <a:ext uri="{FF2B5EF4-FFF2-40B4-BE49-F238E27FC236}">
                    <a16:creationId xmlns:a16="http://schemas.microsoft.com/office/drawing/2014/main" id="{7570E894-3281-431B-23E0-38610F166E7A}"/>
                  </a:ext>
                </a:extLst>
              </p:cNvPr>
              <p:cNvSpPr/>
              <p:nvPr/>
            </p:nvSpPr>
            <p:spPr>
              <a:xfrm>
                <a:off x="1964582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D91FFBC9-3BC1-780C-62A2-914A20865128}"/>
                  </a:ext>
                </a:extLst>
              </p:cNvPr>
              <p:cNvSpPr txBox="1"/>
              <p:nvPr/>
            </p:nvSpPr>
            <p:spPr>
              <a:xfrm>
                <a:off x="1938704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אפר'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23</a:t>
                </a:r>
              </a:p>
            </p:txBody>
          </p:sp>
        </p:grpSp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3C9D86BE-804A-E85E-1036-53A9ED3D6BD1}"/>
                </a:ext>
              </a:extLst>
            </p:cNvPr>
            <p:cNvGrpSpPr/>
            <p:nvPr/>
          </p:nvGrpSpPr>
          <p:grpSpPr>
            <a:xfrm>
              <a:off x="3527688" y="3030117"/>
              <a:ext cx="618960" cy="523216"/>
              <a:chOff x="2703065" y="3030117"/>
              <a:chExt cx="618960" cy="523216"/>
            </a:xfrm>
          </p:grpSpPr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93A6A519-FA0B-0B98-C718-7F16ACC8D5E9}"/>
                  </a:ext>
                </a:extLst>
              </p:cNvPr>
              <p:cNvSpPr/>
              <p:nvPr/>
            </p:nvSpPr>
            <p:spPr>
              <a:xfrm>
                <a:off x="2739950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F3A47F52-F8E7-082B-535B-B13C2CDE398A}"/>
                  </a:ext>
                </a:extLst>
              </p:cNvPr>
              <p:cNvSpPr txBox="1"/>
              <p:nvPr/>
            </p:nvSpPr>
            <p:spPr>
              <a:xfrm>
                <a:off x="2703065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מאי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23</a:t>
                </a:r>
              </a:p>
            </p:txBody>
          </p:sp>
        </p:grpSp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7486900A-36D9-ECE6-3259-C0F334E8E840}"/>
                </a:ext>
              </a:extLst>
            </p:cNvPr>
            <p:cNvGrpSpPr/>
            <p:nvPr/>
          </p:nvGrpSpPr>
          <p:grpSpPr>
            <a:xfrm>
              <a:off x="4661521" y="3030117"/>
              <a:ext cx="618960" cy="523216"/>
              <a:chOff x="4326048" y="3030117"/>
              <a:chExt cx="618960" cy="523216"/>
            </a:xfrm>
          </p:grpSpPr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976F973C-8F0E-2F1C-A665-D8716CD48BE0}"/>
                  </a:ext>
                </a:extLst>
              </p:cNvPr>
              <p:cNvSpPr/>
              <p:nvPr/>
            </p:nvSpPr>
            <p:spPr>
              <a:xfrm>
                <a:off x="4360552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9B2CD6C1-E596-4FD6-6E3B-504573E03730}"/>
                  </a:ext>
                </a:extLst>
              </p:cNvPr>
              <p:cNvSpPr txBox="1"/>
              <p:nvPr/>
            </p:nvSpPr>
            <p:spPr>
              <a:xfrm>
                <a:off x="4326048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אוג'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23</a:t>
                </a:r>
              </a:p>
            </p:txBody>
          </p:sp>
        </p:grpSp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D5969F53-C7F9-BAA5-3ECE-F42A3C475F54}"/>
                </a:ext>
              </a:extLst>
            </p:cNvPr>
            <p:cNvGrpSpPr/>
            <p:nvPr/>
          </p:nvGrpSpPr>
          <p:grpSpPr>
            <a:xfrm>
              <a:off x="5792973" y="3030117"/>
              <a:ext cx="618960" cy="523216"/>
              <a:chOff x="5171282" y="3030117"/>
              <a:chExt cx="618960" cy="523216"/>
            </a:xfrm>
          </p:grpSpPr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9D116DCC-B7F8-43F9-2AA1-25568985DDA6}"/>
                  </a:ext>
                </a:extLst>
              </p:cNvPr>
              <p:cNvSpPr/>
              <p:nvPr/>
            </p:nvSpPr>
            <p:spPr>
              <a:xfrm>
                <a:off x="5205786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7089D838-3912-FB02-3239-27DC826D17C1}"/>
                  </a:ext>
                </a:extLst>
              </p:cNvPr>
              <p:cNvSpPr txBox="1"/>
              <p:nvPr/>
            </p:nvSpPr>
            <p:spPr>
              <a:xfrm>
                <a:off x="5171282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אוק'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23</a:t>
                </a:r>
              </a:p>
            </p:txBody>
          </p:sp>
        </p:grpSp>
        <p:grpSp>
          <p:nvGrpSpPr>
            <p:cNvPr id="49" name="קבוצה 48">
              <a:extLst>
                <a:ext uri="{FF2B5EF4-FFF2-40B4-BE49-F238E27FC236}">
                  <a16:creationId xmlns:a16="http://schemas.microsoft.com/office/drawing/2014/main" id="{F0CD8A91-0031-F359-A424-ACB6AED5C375}"/>
                </a:ext>
              </a:extLst>
            </p:cNvPr>
            <p:cNvGrpSpPr/>
            <p:nvPr/>
          </p:nvGrpSpPr>
          <p:grpSpPr>
            <a:xfrm>
              <a:off x="6924425" y="3030117"/>
              <a:ext cx="618960" cy="523216"/>
              <a:chOff x="6061496" y="3030117"/>
              <a:chExt cx="618960" cy="523216"/>
            </a:xfrm>
          </p:grpSpPr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52FBFE53-61D2-C00D-9A37-E70C3D292A33}"/>
                  </a:ext>
                </a:extLst>
              </p:cNvPr>
              <p:cNvSpPr/>
              <p:nvPr/>
            </p:nvSpPr>
            <p:spPr>
              <a:xfrm>
                <a:off x="6096000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E78AA13-6CB9-462B-9DF7-72B8A6C408B9}"/>
                  </a:ext>
                </a:extLst>
              </p:cNvPr>
              <p:cNvSpPr txBox="1"/>
              <p:nvPr/>
            </p:nvSpPr>
            <p:spPr>
              <a:xfrm>
                <a:off x="6061496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ינו</a:t>
                </a:r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'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</a:t>
                </a:r>
              </a:p>
            </p:txBody>
          </p:sp>
        </p:grp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92EBC24A-D440-13F5-8189-485F70DD8364}"/>
                </a:ext>
              </a:extLst>
            </p:cNvPr>
            <p:cNvGrpSpPr/>
            <p:nvPr/>
          </p:nvGrpSpPr>
          <p:grpSpPr>
            <a:xfrm>
              <a:off x="8055877" y="3030117"/>
              <a:ext cx="618960" cy="523216"/>
              <a:chOff x="6881844" y="3030117"/>
              <a:chExt cx="618960" cy="523216"/>
            </a:xfrm>
            <a:noFill/>
          </p:grpSpPr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4F30E9DD-A767-0163-9D5D-DA07C48BE732}"/>
                  </a:ext>
                </a:extLst>
              </p:cNvPr>
              <p:cNvSpPr/>
              <p:nvPr/>
            </p:nvSpPr>
            <p:spPr>
              <a:xfrm>
                <a:off x="6916348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FA17FC16-6048-587B-740A-83A034FFC2F6}"/>
                  </a:ext>
                </a:extLst>
              </p:cNvPr>
              <p:cNvSpPr txBox="1"/>
              <p:nvPr/>
            </p:nvSpPr>
            <p:spPr>
              <a:xfrm>
                <a:off x="6881844" y="3073247"/>
                <a:ext cx="618960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מרץ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</a:t>
                </a:r>
              </a:p>
            </p:txBody>
          </p:sp>
        </p:grpSp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467E5C26-B482-0538-39DE-ED64ED9378E4}"/>
                </a:ext>
              </a:extLst>
            </p:cNvPr>
            <p:cNvGrpSpPr/>
            <p:nvPr/>
          </p:nvGrpSpPr>
          <p:grpSpPr>
            <a:xfrm>
              <a:off x="9187328" y="3030117"/>
              <a:ext cx="618960" cy="523216"/>
              <a:chOff x="7530276" y="3030117"/>
              <a:chExt cx="618960" cy="523216"/>
            </a:xfrm>
          </p:grpSpPr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45C9408B-EB9F-3122-710F-3A1D7E9EDE44}"/>
                  </a:ext>
                </a:extLst>
              </p:cNvPr>
              <p:cNvSpPr/>
              <p:nvPr/>
            </p:nvSpPr>
            <p:spPr>
              <a:xfrm>
                <a:off x="7564780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3CD43263-6407-8878-7639-33C52185A754}"/>
                  </a:ext>
                </a:extLst>
              </p:cNvPr>
              <p:cNvSpPr txBox="1"/>
              <p:nvPr/>
            </p:nvSpPr>
            <p:spPr>
              <a:xfrm>
                <a:off x="7530276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מאי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</a:t>
                </a:r>
              </a:p>
            </p:txBody>
          </p:sp>
        </p:grpSp>
        <p:grpSp>
          <p:nvGrpSpPr>
            <p:cNvPr id="46" name="קבוצה 45">
              <a:extLst>
                <a:ext uri="{FF2B5EF4-FFF2-40B4-BE49-F238E27FC236}">
                  <a16:creationId xmlns:a16="http://schemas.microsoft.com/office/drawing/2014/main" id="{A79B101B-FB4D-EA34-5563-A3B1E4F591CD}"/>
                </a:ext>
              </a:extLst>
            </p:cNvPr>
            <p:cNvGrpSpPr/>
            <p:nvPr/>
          </p:nvGrpSpPr>
          <p:grpSpPr>
            <a:xfrm>
              <a:off x="10318777" y="3030117"/>
              <a:ext cx="618960" cy="523216"/>
              <a:chOff x="8226884" y="3030117"/>
              <a:chExt cx="618960" cy="523216"/>
            </a:xfrm>
          </p:grpSpPr>
          <p:sp>
            <p:nvSpPr>
              <p:cNvPr id="45" name="אליפסה 44">
                <a:extLst>
                  <a:ext uri="{FF2B5EF4-FFF2-40B4-BE49-F238E27FC236}">
                    <a16:creationId xmlns:a16="http://schemas.microsoft.com/office/drawing/2014/main" id="{2166066C-EBD0-A7D3-F411-373E96233F08}"/>
                  </a:ext>
                </a:extLst>
              </p:cNvPr>
              <p:cNvSpPr/>
              <p:nvPr/>
            </p:nvSpPr>
            <p:spPr>
              <a:xfrm>
                <a:off x="8261388" y="3030117"/>
                <a:ext cx="523216" cy="5232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תיבת טקסט 43">
                <a:extLst>
                  <a:ext uri="{FF2B5EF4-FFF2-40B4-BE49-F238E27FC236}">
                    <a16:creationId xmlns:a16="http://schemas.microsoft.com/office/drawing/2014/main" id="{B8ADD660-E4BE-FB96-2D84-D6A5E0D7D3DE}"/>
                  </a:ext>
                </a:extLst>
              </p:cNvPr>
              <p:cNvSpPr txBox="1"/>
              <p:nvPr/>
            </p:nvSpPr>
            <p:spPr>
              <a:xfrm>
                <a:off x="8226884" y="3073247"/>
                <a:ext cx="6189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יוני</a:t>
                </a:r>
              </a:p>
              <a:p>
                <a:pPr algn="ctr"/>
                <a:r>
                  <a:rPr lang="he-I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24</a:t>
                </a:r>
              </a:p>
            </p:txBody>
          </p:sp>
        </p:grpSp>
      </p:grp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8E39245B-C84F-0C19-EAD7-D4DDC166A3DE}"/>
              </a:ext>
            </a:extLst>
          </p:cNvPr>
          <p:cNvSpPr txBox="1"/>
          <p:nvPr/>
        </p:nvSpPr>
        <p:spPr>
          <a:xfrm>
            <a:off x="1060291" y="2310138"/>
            <a:ext cx="100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השקת תהליך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98E6EB2B-1C5C-3AF7-766C-DC6BFF892FA6}"/>
              </a:ext>
            </a:extLst>
          </p:cNvPr>
          <p:cNvSpPr txBox="1"/>
          <p:nvPr/>
        </p:nvSpPr>
        <p:spPr>
          <a:xfrm>
            <a:off x="2003690" y="4432807"/>
            <a:ext cx="1355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מפגש ראשון </a:t>
            </a: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בהשתתפות בעלי עניין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F4096B3A-577B-69F1-FFBB-DC68400AAD16}"/>
              </a:ext>
            </a:extLst>
          </p:cNvPr>
          <p:cNvSpPr txBox="1"/>
          <p:nvPr/>
        </p:nvSpPr>
        <p:spPr>
          <a:xfrm>
            <a:off x="3046213" y="2159049"/>
            <a:ext cx="1485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ממצאים ראשונים בכנס אלי הורוביץ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E672F3B2-03BC-E925-5401-DD4FF58C4501}"/>
              </a:ext>
            </a:extLst>
          </p:cNvPr>
          <p:cNvCxnSpPr>
            <a:cxnSpLocks/>
          </p:cNvCxnSpPr>
          <p:nvPr/>
        </p:nvCxnSpPr>
        <p:spPr>
          <a:xfrm>
            <a:off x="4474044" y="2992512"/>
            <a:ext cx="0" cy="129631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7DCD70D2-E2B2-D055-3092-8B12707D2388}"/>
              </a:ext>
            </a:extLst>
          </p:cNvPr>
          <p:cNvSpPr txBox="1"/>
          <p:nvPr/>
        </p:nvSpPr>
        <p:spPr>
          <a:xfrm>
            <a:off x="4329677" y="4432807"/>
            <a:ext cx="1355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עבודת מחקר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מקצועית של צוותי העבודה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FD02763F-D18F-8A77-D0F0-331117366C02}"/>
              </a:ext>
            </a:extLst>
          </p:cNvPr>
          <p:cNvSpPr txBox="1"/>
          <p:nvPr/>
        </p:nvSpPr>
        <p:spPr>
          <a:xfrm>
            <a:off x="5286047" y="2164103"/>
            <a:ext cx="1606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תוצרי הביניים והיוועצות עם בעלי עניין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127E7B5E-E468-A3E7-D6C3-523F4DDA3030}"/>
              </a:ext>
            </a:extLst>
          </p:cNvPr>
          <p:cNvSpPr txBox="1"/>
          <p:nvPr/>
        </p:nvSpPr>
        <p:spPr>
          <a:xfrm>
            <a:off x="6507264" y="4432807"/>
            <a:ext cx="1355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מודל כמותי ודיון בכלי המדיניות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1E1A3850-6A2E-EA29-832E-D2D35AF023B1}"/>
              </a:ext>
            </a:extLst>
          </p:cNvPr>
          <p:cNvSpPr txBox="1"/>
          <p:nvPr/>
        </p:nvSpPr>
        <p:spPr>
          <a:xfrm>
            <a:off x="7674459" y="2310138"/>
            <a:ext cx="135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גיבוש מפת דרכים ליישום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DE6BF7C0-1237-0942-B612-1C1473A15638}"/>
              </a:ext>
            </a:extLst>
          </p:cNvPr>
          <p:cNvSpPr txBox="1"/>
          <p:nvPr/>
        </p:nvSpPr>
        <p:spPr>
          <a:xfrm>
            <a:off x="8819278" y="4432807"/>
            <a:ext cx="135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הגשת דוח סופי לממשלה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4641B648-F121-DA0B-A14B-8E37E7CD620C}"/>
              </a:ext>
            </a:extLst>
          </p:cNvPr>
          <p:cNvSpPr txBox="1"/>
          <p:nvPr/>
        </p:nvSpPr>
        <p:spPr>
          <a:xfrm>
            <a:off x="9840792" y="2114644"/>
            <a:ext cx="140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הצגת המלצות המדיניות בכנס אלי הורוביץ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D0F9428C-E885-9CA7-9135-6B7466ED987B}"/>
              </a:ext>
            </a:extLst>
          </p:cNvPr>
          <p:cNvCxnSpPr/>
          <p:nvPr/>
        </p:nvCxnSpPr>
        <p:spPr>
          <a:xfrm flipV="1">
            <a:off x="1562100" y="2878931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524F8B65-E058-B2AA-B4A6-8D7D90476FC0}"/>
              </a:ext>
            </a:extLst>
          </p:cNvPr>
          <p:cNvSpPr/>
          <p:nvPr/>
        </p:nvSpPr>
        <p:spPr>
          <a:xfrm>
            <a:off x="1539240" y="285723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41F3F40F-D25B-9074-E1CC-C05315C3C1E2}"/>
              </a:ext>
            </a:extLst>
          </p:cNvPr>
          <p:cNvCxnSpPr/>
          <p:nvPr/>
        </p:nvCxnSpPr>
        <p:spPr>
          <a:xfrm flipV="1">
            <a:off x="2697095" y="3942556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6" name="אליפסה 75">
            <a:extLst>
              <a:ext uri="{FF2B5EF4-FFF2-40B4-BE49-F238E27FC236}">
                <a16:creationId xmlns:a16="http://schemas.microsoft.com/office/drawing/2014/main" id="{F3F9212C-F791-C0E2-0755-BFB35E499B67}"/>
              </a:ext>
            </a:extLst>
          </p:cNvPr>
          <p:cNvSpPr/>
          <p:nvPr/>
        </p:nvSpPr>
        <p:spPr>
          <a:xfrm>
            <a:off x="2674235" y="436260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3ED6BE6F-0CFA-F521-20EB-B0E30BAC72A0}"/>
              </a:ext>
            </a:extLst>
          </p:cNvPr>
          <p:cNvCxnSpPr/>
          <p:nvPr/>
        </p:nvCxnSpPr>
        <p:spPr>
          <a:xfrm flipV="1">
            <a:off x="3848100" y="2878931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אליפסה 77">
            <a:extLst>
              <a:ext uri="{FF2B5EF4-FFF2-40B4-BE49-F238E27FC236}">
                <a16:creationId xmlns:a16="http://schemas.microsoft.com/office/drawing/2014/main" id="{F08BF8C5-4233-D7A1-5BAB-2846E9D6C681}"/>
              </a:ext>
            </a:extLst>
          </p:cNvPr>
          <p:cNvSpPr/>
          <p:nvPr/>
        </p:nvSpPr>
        <p:spPr>
          <a:xfrm>
            <a:off x="3825240" y="285723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57C85B4A-B178-FA3A-2539-469CEFCDAF07}"/>
              </a:ext>
            </a:extLst>
          </p:cNvPr>
          <p:cNvCxnSpPr/>
          <p:nvPr/>
        </p:nvCxnSpPr>
        <p:spPr>
          <a:xfrm flipV="1">
            <a:off x="4973570" y="3942556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אליפסה 79">
            <a:extLst>
              <a:ext uri="{FF2B5EF4-FFF2-40B4-BE49-F238E27FC236}">
                <a16:creationId xmlns:a16="http://schemas.microsoft.com/office/drawing/2014/main" id="{C3AA7E8A-5B9D-03A0-146A-7B5FD6BD29DA}"/>
              </a:ext>
            </a:extLst>
          </p:cNvPr>
          <p:cNvSpPr/>
          <p:nvPr/>
        </p:nvSpPr>
        <p:spPr>
          <a:xfrm>
            <a:off x="4950710" y="436260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0CF74BD0-DFAE-943B-71F4-BCEF71A02FB6}"/>
              </a:ext>
            </a:extLst>
          </p:cNvPr>
          <p:cNvCxnSpPr/>
          <p:nvPr/>
        </p:nvCxnSpPr>
        <p:spPr>
          <a:xfrm flipV="1">
            <a:off x="6087609" y="2878931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אליפסה 81">
            <a:extLst>
              <a:ext uri="{FF2B5EF4-FFF2-40B4-BE49-F238E27FC236}">
                <a16:creationId xmlns:a16="http://schemas.microsoft.com/office/drawing/2014/main" id="{F90F9E6C-757F-D113-6C7B-4F8A36A9B2AE}"/>
              </a:ext>
            </a:extLst>
          </p:cNvPr>
          <p:cNvSpPr/>
          <p:nvPr/>
        </p:nvSpPr>
        <p:spPr>
          <a:xfrm>
            <a:off x="6064749" y="285723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מחבר ישר 82">
            <a:extLst>
              <a:ext uri="{FF2B5EF4-FFF2-40B4-BE49-F238E27FC236}">
                <a16:creationId xmlns:a16="http://schemas.microsoft.com/office/drawing/2014/main" id="{AE4E6B3E-B3DF-6044-AF5F-60FAF38AA0D0}"/>
              </a:ext>
            </a:extLst>
          </p:cNvPr>
          <p:cNvCxnSpPr/>
          <p:nvPr/>
        </p:nvCxnSpPr>
        <p:spPr>
          <a:xfrm flipV="1">
            <a:off x="7210428" y="3942556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אליפסה 83">
            <a:extLst>
              <a:ext uri="{FF2B5EF4-FFF2-40B4-BE49-F238E27FC236}">
                <a16:creationId xmlns:a16="http://schemas.microsoft.com/office/drawing/2014/main" id="{EB16F148-C84A-10E2-683A-4224A3DE250D}"/>
              </a:ext>
            </a:extLst>
          </p:cNvPr>
          <p:cNvSpPr/>
          <p:nvPr/>
        </p:nvSpPr>
        <p:spPr>
          <a:xfrm>
            <a:off x="7187568" y="436260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מחבר ישר 84">
            <a:extLst>
              <a:ext uri="{FF2B5EF4-FFF2-40B4-BE49-F238E27FC236}">
                <a16:creationId xmlns:a16="http://schemas.microsoft.com/office/drawing/2014/main" id="{5EBB8A8B-740C-EAE7-6A9D-4457E32BDF6C}"/>
              </a:ext>
            </a:extLst>
          </p:cNvPr>
          <p:cNvCxnSpPr/>
          <p:nvPr/>
        </p:nvCxnSpPr>
        <p:spPr>
          <a:xfrm flipV="1">
            <a:off x="8361694" y="2878931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6" name="אליפסה 85">
            <a:extLst>
              <a:ext uri="{FF2B5EF4-FFF2-40B4-BE49-F238E27FC236}">
                <a16:creationId xmlns:a16="http://schemas.microsoft.com/office/drawing/2014/main" id="{8A0692B1-3FA6-028D-922E-B1F4B79E8B7B}"/>
              </a:ext>
            </a:extLst>
          </p:cNvPr>
          <p:cNvSpPr/>
          <p:nvPr/>
        </p:nvSpPr>
        <p:spPr>
          <a:xfrm>
            <a:off x="8338834" y="285723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מחבר ישר 86">
            <a:extLst>
              <a:ext uri="{FF2B5EF4-FFF2-40B4-BE49-F238E27FC236}">
                <a16:creationId xmlns:a16="http://schemas.microsoft.com/office/drawing/2014/main" id="{5F25045C-4800-295F-758B-4F30EEC74A13}"/>
              </a:ext>
            </a:extLst>
          </p:cNvPr>
          <p:cNvCxnSpPr/>
          <p:nvPr/>
        </p:nvCxnSpPr>
        <p:spPr>
          <a:xfrm flipV="1">
            <a:off x="9478399" y="3942556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8" name="אליפסה 87">
            <a:extLst>
              <a:ext uri="{FF2B5EF4-FFF2-40B4-BE49-F238E27FC236}">
                <a16:creationId xmlns:a16="http://schemas.microsoft.com/office/drawing/2014/main" id="{A6359CB7-E7CF-E587-50A3-DE0608744CDD}"/>
              </a:ext>
            </a:extLst>
          </p:cNvPr>
          <p:cNvSpPr/>
          <p:nvPr/>
        </p:nvSpPr>
        <p:spPr>
          <a:xfrm>
            <a:off x="9455539" y="436260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מחבר ישר 88">
            <a:extLst>
              <a:ext uri="{FF2B5EF4-FFF2-40B4-BE49-F238E27FC236}">
                <a16:creationId xmlns:a16="http://schemas.microsoft.com/office/drawing/2014/main" id="{6267D07A-3C23-A962-25D9-40E0608BFACE}"/>
              </a:ext>
            </a:extLst>
          </p:cNvPr>
          <p:cNvCxnSpPr/>
          <p:nvPr/>
        </p:nvCxnSpPr>
        <p:spPr>
          <a:xfrm flipV="1">
            <a:off x="10605785" y="2878931"/>
            <a:ext cx="0" cy="4429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0" name="אליפסה 89">
            <a:extLst>
              <a:ext uri="{FF2B5EF4-FFF2-40B4-BE49-F238E27FC236}">
                <a16:creationId xmlns:a16="http://schemas.microsoft.com/office/drawing/2014/main" id="{F7F70072-7D4C-7C67-39B0-FCEAA9FE046A}"/>
              </a:ext>
            </a:extLst>
          </p:cNvPr>
          <p:cNvSpPr/>
          <p:nvPr/>
        </p:nvSpPr>
        <p:spPr>
          <a:xfrm>
            <a:off x="10582925" y="285723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2" descr="Employment Icon #209304 - Free Icons Library">
            <a:extLst>
              <a:ext uri="{FF2B5EF4-FFF2-40B4-BE49-F238E27FC236}">
                <a16:creationId xmlns:a16="http://schemas.microsoft.com/office/drawing/2014/main" id="{76B82032-F2C0-6FFB-BDB5-39C0A8A5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1" y="3228827"/>
            <a:ext cx="618960" cy="7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9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91BC5D45-347F-A6F0-5DEC-6CA9524B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8336" y="6189794"/>
            <a:ext cx="1018032" cy="21279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ECB810A0-84E4-864A-C713-41E81152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2645" y="6193619"/>
            <a:ext cx="801157" cy="209209"/>
          </a:xfrm>
          <a:prstGeom prst="rect">
            <a:avLst/>
          </a:prstGeom>
        </p:spPr>
      </p:pic>
      <p:pic>
        <p:nvPicPr>
          <p:cNvPr id="16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7B4685A-5870-9CF8-03E6-19D271160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" y="6189794"/>
            <a:ext cx="948284" cy="267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3423A-C2B9-AA71-3D58-11C4E157D6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835" y="6101729"/>
            <a:ext cx="699059" cy="5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04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193</Words>
  <Application>Microsoft Office PowerPoint</Application>
  <PresentationFormat>מסך רחב</PresentationFormat>
  <Paragraphs>55</Paragraphs>
  <Slides>4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Tahoma</vt:lpstr>
      <vt:lpstr>Calibri</vt:lpstr>
      <vt:lpstr>Arial</vt:lpstr>
      <vt:lpstr>Calibri Light</vt:lpstr>
      <vt:lpstr>ערכת נושא Office</vt:lpstr>
      <vt:lpstr>Adobe Acrobat Document</vt:lpstr>
      <vt:lpstr>מצגת של PowerPoint‏</vt:lpstr>
      <vt:lpstr>מצגת של PowerPoint‏</vt:lpstr>
      <vt:lpstr>קידום מעבר צודק לתעסוקה ירוקה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Erez Sommer</cp:lastModifiedBy>
  <cp:revision>17</cp:revision>
  <dcterms:created xsi:type="dcterms:W3CDTF">2023-05-22T12:28:01Z</dcterms:created>
  <dcterms:modified xsi:type="dcterms:W3CDTF">2023-05-30T15:19:38Z</dcterms:modified>
</cp:coreProperties>
</file>