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562" r:id="rId3"/>
    <p:sldId id="563" r:id="rId4"/>
    <p:sldId id="564" r:id="rId5"/>
    <p:sldId id="565" r:id="rId6"/>
    <p:sldId id="578" r:id="rId7"/>
    <p:sldId id="577" r:id="rId8"/>
    <p:sldId id="570" r:id="rId9"/>
    <p:sldId id="571" r:id="rId10"/>
    <p:sldId id="569" r:id="rId11"/>
    <p:sldId id="573" r:id="rId12"/>
    <p:sldId id="579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47" autoAdjust="0"/>
    <p:restoredTop sz="83755" autoAdjust="0"/>
  </p:normalViewPr>
  <p:slideViewPr>
    <p:cSldViewPr snapToGrid="0">
      <p:cViewPr varScale="1">
        <p:scale>
          <a:sx n="93" d="100"/>
          <a:sy n="93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SMKLKALA\Assaf\&#1513;&#1493;&#1511;%20&#1492;&#1506;&#1489;&#1493;&#1491;&#1492;\oecd%20emloyment%20r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Personal)\mof\weo_stata\match_function\second%20round\charts_all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SMKLKALA\Assaf\&#1513;&#1493;&#1511;%20&#1492;&#1506;&#1489;&#1493;&#1491;&#1492;\oecd%20short%20time%20data\gin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SMKLKALA\Assaf\&#1513;&#1493;&#1511;%20&#1492;&#1506;&#1489;&#1493;&#1491;&#1492;\oecd%20short%20time%20data\oecd%20short%20tim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\workgrps\SMKLKALA\Assaf\&#1513;&#1493;&#1511;%20&#1492;&#1506;&#1489;&#1493;&#1491;&#1492;\&#1504;&#1514;&#1493;&#1504;&#1497;%20&#1505;&#1499;&#1488;\&#1504;&#1514;&#1493;&#1504;&#1497;%20&#1505;&#1499;&#1488;%20&#1495;&#1493;&#1491;&#1513;&#1497;&#1497;&#1501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SMKLKALA\Assaf\&#1513;&#1493;&#1511;%20&#1492;&#1506;&#1489;&#1493;&#1491;&#1492;\&#1514;&#1493;&#1510;&#1488;&#1493;&#1514;%20&#1502;&#1495;&#1491;&#1512;%20&#1502;&#1495;&#1511;&#1512;\&#1504;&#1497;&#1514;&#1493;&#1495;%20&#1504;&#1514;&#1493;&#1504;&#1497;%20&#1505;&#1499;&#1488;\&#1508;&#1493;&#1512;&#1502;&#1496;%20&#1492;&#1504;&#1514;&#1493;&#1504;&#1497;&#1501;%20&#1492;&#1502;&#1489;&#1493;&#1511;&#151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Personal)\mof\weo_stata\data%20round%202\charts11.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600" b="1" dirty="0"/>
              <a:t>הירידה בשיעור התעסוקה בישראל בשלושת המשברים האחרונים, גילאי 15+ (נקודות אחוז)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4875621890547265E-2"/>
          <c:y val="0.30146169354838714"/>
          <c:w val="0.95024875621890548"/>
          <c:h val="0.67837701612903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'OECD.Stat export'!$AL$54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export'!$AN$53:$AP$53</c:f>
              <c:strCache>
                <c:ptCount val="3"/>
                <c:pt idx="0">
                  <c:v>משבר הדוט-קום והאינתיפאדה השנייה</c:v>
                </c:pt>
                <c:pt idx="1">
                  <c:v>המשבר הפיננסי העולמי</c:v>
                </c:pt>
                <c:pt idx="2">
                  <c:v>משבר הקורונה</c:v>
                </c:pt>
              </c:strCache>
            </c:strRef>
          </c:cat>
          <c:val>
            <c:numRef>
              <c:f>'OECD.Stat export'!$AN$54:$AP$54</c:f>
              <c:numCache>
                <c:formatCode>#,##0.0</c:formatCode>
                <c:ptCount val="3"/>
                <c:pt idx="0">
                  <c:v>-1.6771795521107649</c:v>
                </c:pt>
                <c:pt idx="1">
                  <c:v>-0.90934493798260974</c:v>
                </c:pt>
                <c:pt idx="2">
                  <c:v>-7.8505968459335449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C-4C90-9186-9D3193AEC1B6}"/>
            </c:ext>
          </c:extLst>
        </c:ser>
        <c:ser>
          <c:idx val="2"/>
          <c:order val="1"/>
          <c:tx>
            <c:strRef>
              <c:f>'OECD.Stat export'!$AL$56</c:f>
              <c:strCache>
                <c:ptCount val="1"/>
                <c:pt idx="0">
                  <c:v>ממוצע OECD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DC-4C90-9186-9D3193AEC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'OECD.Stat export'!$AN$56:$AP$56</c:f>
              <c:numCache>
                <c:formatCode>#,##0.0_ ;\-#,##0.0\ </c:formatCode>
                <c:ptCount val="3"/>
                <c:pt idx="1">
                  <c:v>-2.1628976493496168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DC-4C90-9186-9D3193AEC1B6}"/>
            </c:ext>
          </c:extLst>
        </c:ser>
        <c:ser>
          <c:idx val="1"/>
          <c:order val="2"/>
          <c:tx>
            <c:strRef>
              <c:f>'OECD.Stat export'!$AL$55</c:f>
              <c:strCache>
                <c:ptCount val="1"/>
                <c:pt idx="0">
                  <c:v>ארה"ב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DC-4C90-9186-9D3193AEC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'OECD.Stat export'!$AN$55:$AP$55</c:f>
              <c:numCache>
                <c:formatCode>#,##0.0_ ;\-#,##0.0\ </c:formatCode>
                <c:ptCount val="3"/>
                <c:pt idx="1">
                  <c:v>-3.7046442678193898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DC-4C90-9186-9D3193AEC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739824"/>
        <c:axId val="658735888"/>
      </c:barChart>
      <c:catAx>
        <c:axId val="65873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8735888"/>
        <c:crosses val="autoZero"/>
        <c:auto val="1"/>
        <c:lblAlgn val="ctr"/>
        <c:lblOffset val="100"/>
        <c:noMultiLvlLbl val="0"/>
      </c:catAx>
      <c:valAx>
        <c:axId val="65873588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5873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498817925308482E-2"/>
          <c:y val="0.74901557103959382"/>
          <c:w val="0.14613554641668849"/>
          <c:h val="0.18648093372432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400" b="1"/>
              <a:t>שיעור האבטלה בארה"ב בפועל וזה שהיה מתקבל ללא ירידה בהתאמה בין מחפשי העבודה למשרות הפנויות</a:t>
            </a:r>
          </a:p>
        </c:rich>
      </c:tx>
      <c:layout>
        <c:manualLayout>
          <c:xMode val="edge"/>
          <c:yMode val="edge"/>
          <c:x val="0.11631516718483459"/>
          <c:y val="3.427384939121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4202974562719982E-2"/>
          <c:y val="9.4455089085416999E-2"/>
          <c:w val="0.9135240579735564"/>
          <c:h val="0.71445317184675405"/>
        </c:manualLayout>
      </c:layout>
      <c:lineChart>
        <c:grouping val="standard"/>
        <c:varyColors val="0"/>
        <c:ser>
          <c:idx val="0"/>
          <c:order val="0"/>
          <c:tx>
            <c:strRef>
              <c:f>US!$R$1</c:f>
              <c:strCache>
                <c:ptCount val="1"/>
                <c:pt idx="0">
                  <c:v>שיעור האבטלה בפועל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5"/>
              <c:layout>
                <c:manualLayout>
                  <c:x val="-2.1243886329977334E-2"/>
                  <c:y val="-3.611577066694168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E3-498B-9A0E-865BAB66E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US!$L$13:$L$248</c:f>
              <c:numCache>
                <c:formatCode>m/d/yyyy</c:formatCode>
                <c:ptCount val="236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</c:numCache>
            </c:numRef>
          </c:cat>
          <c:val>
            <c:numRef>
              <c:f>US!$N$13:$N$243</c:f>
              <c:numCache>
                <c:formatCode>General</c:formatCode>
                <c:ptCount val="231"/>
                <c:pt idx="0">
                  <c:v>3.9E-2</c:v>
                </c:pt>
                <c:pt idx="1">
                  <c:v>4.2000000000000003E-2</c:v>
                </c:pt>
                <c:pt idx="2">
                  <c:v>4.2000000000000003E-2</c:v>
                </c:pt>
                <c:pt idx="3">
                  <c:v>4.2999999999999997E-2</c:v>
                </c:pt>
                <c:pt idx="4">
                  <c:v>4.3999999999999997E-2</c:v>
                </c:pt>
                <c:pt idx="5">
                  <c:v>4.2999999999999997E-2</c:v>
                </c:pt>
                <c:pt idx="6">
                  <c:v>4.4999999999999998E-2</c:v>
                </c:pt>
                <c:pt idx="7">
                  <c:v>4.5999999999999999E-2</c:v>
                </c:pt>
                <c:pt idx="8">
                  <c:v>4.9000000000000002E-2</c:v>
                </c:pt>
                <c:pt idx="9">
                  <c:v>0.05</c:v>
                </c:pt>
                <c:pt idx="10">
                  <c:v>5.2999999999999999E-2</c:v>
                </c:pt>
                <c:pt idx="11">
                  <c:v>5.5E-2</c:v>
                </c:pt>
                <c:pt idx="12">
                  <c:v>5.7000000000000002E-2</c:v>
                </c:pt>
                <c:pt idx="13">
                  <c:v>5.7000000000000002E-2</c:v>
                </c:pt>
                <c:pt idx="14">
                  <c:v>5.7000000000000002E-2</c:v>
                </c:pt>
                <c:pt idx="15">
                  <c:v>5.7000000000000002E-2</c:v>
                </c:pt>
                <c:pt idx="16">
                  <c:v>5.8999999999999997E-2</c:v>
                </c:pt>
                <c:pt idx="17">
                  <c:v>5.8000000000000003E-2</c:v>
                </c:pt>
                <c:pt idx="18">
                  <c:v>5.8000000000000003E-2</c:v>
                </c:pt>
                <c:pt idx="19">
                  <c:v>5.8000000000000003E-2</c:v>
                </c:pt>
                <c:pt idx="20">
                  <c:v>5.7000000000000002E-2</c:v>
                </c:pt>
                <c:pt idx="21">
                  <c:v>5.7000000000000002E-2</c:v>
                </c:pt>
                <c:pt idx="22">
                  <c:v>5.7000000000000002E-2</c:v>
                </c:pt>
                <c:pt idx="23">
                  <c:v>5.8999999999999997E-2</c:v>
                </c:pt>
                <c:pt idx="24">
                  <c:v>0.06</c:v>
                </c:pt>
                <c:pt idx="25">
                  <c:v>5.8000000000000003E-2</c:v>
                </c:pt>
                <c:pt idx="26">
                  <c:v>5.8999999999999997E-2</c:v>
                </c:pt>
                <c:pt idx="27">
                  <c:v>5.8999999999999997E-2</c:v>
                </c:pt>
                <c:pt idx="28">
                  <c:v>0.06</c:v>
                </c:pt>
                <c:pt idx="29">
                  <c:v>6.0999999999999999E-2</c:v>
                </c:pt>
                <c:pt idx="30">
                  <c:v>6.3E-2</c:v>
                </c:pt>
                <c:pt idx="31">
                  <c:v>6.2E-2</c:v>
                </c:pt>
                <c:pt idx="32">
                  <c:v>6.0999999999999999E-2</c:v>
                </c:pt>
                <c:pt idx="33">
                  <c:v>6.0999999999999999E-2</c:v>
                </c:pt>
                <c:pt idx="34">
                  <c:v>0.06</c:v>
                </c:pt>
                <c:pt idx="35">
                  <c:v>5.8000000000000003E-2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5.6000000000000001E-2</c:v>
                </c:pt>
                <c:pt idx="39">
                  <c:v>5.8000000000000003E-2</c:v>
                </c:pt>
                <c:pt idx="40">
                  <c:v>5.6000000000000001E-2</c:v>
                </c:pt>
                <c:pt idx="41">
                  <c:v>5.6000000000000001E-2</c:v>
                </c:pt>
                <c:pt idx="42">
                  <c:v>5.6000000000000001E-2</c:v>
                </c:pt>
                <c:pt idx="43">
                  <c:v>5.5E-2</c:v>
                </c:pt>
                <c:pt idx="44">
                  <c:v>5.3999999999999999E-2</c:v>
                </c:pt>
                <c:pt idx="45">
                  <c:v>5.3999999999999999E-2</c:v>
                </c:pt>
                <c:pt idx="46">
                  <c:v>5.5E-2</c:v>
                </c:pt>
                <c:pt idx="47">
                  <c:v>5.3999999999999999E-2</c:v>
                </c:pt>
                <c:pt idx="48">
                  <c:v>5.3999999999999999E-2</c:v>
                </c:pt>
                <c:pt idx="49">
                  <c:v>5.2999999999999999E-2</c:v>
                </c:pt>
                <c:pt idx="50">
                  <c:v>5.3999999999999999E-2</c:v>
                </c:pt>
                <c:pt idx="51">
                  <c:v>5.1999999999999998E-2</c:v>
                </c:pt>
                <c:pt idx="52">
                  <c:v>5.1999999999999998E-2</c:v>
                </c:pt>
                <c:pt idx="53">
                  <c:v>5.0999999999999997E-2</c:v>
                </c:pt>
                <c:pt idx="54">
                  <c:v>0.05</c:v>
                </c:pt>
                <c:pt idx="55">
                  <c:v>0.05</c:v>
                </c:pt>
                <c:pt idx="56">
                  <c:v>4.9000000000000002E-2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4.9000000000000002E-2</c:v>
                </c:pt>
                <c:pt idx="61">
                  <c:v>4.7E-2</c:v>
                </c:pt>
                <c:pt idx="62">
                  <c:v>4.8000000000000001E-2</c:v>
                </c:pt>
                <c:pt idx="63">
                  <c:v>4.7E-2</c:v>
                </c:pt>
                <c:pt idx="64">
                  <c:v>4.7E-2</c:v>
                </c:pt>
                <c:pt idx="65">
                  <c:v>4.5999999999999999E-2</c:v>
                </c:pt>
                <c:pt idx="66">
                  <c:v>4.5999999999999999E-2</c:v>
                </c:pt>
                <c:pt idx="67">
                  <c:v>4.7E-2</c:v>
                </c:pt>
                <c:pt idx="68">
                  <c:v>4.7E-2</c:v>
                </c:pt>
                <c:pt idx="69">
                  <c:v>4.4999999999999998E-2</c:v>
                </c:pt>
                <c:pt idx="70">
                  <c:v>4.3999999999999997E-2</c:v>
                </c:pt>
                <c:pt idx="71">
                  <c:v>4.4999999999999998E-2</c:v>
                </c:pt>
                <c:pt idx="72">
                  <c:v>4.3999999999999997E-2</c:v>
                </c:pt>
                <c:pt idx="73">
                  <c:v>4.5999999999999999E-2</c:v>
                </c:pt>
                <c:pt idx="74">
                  <c:v>4.4999999999999998E-2</c:v>
                </c:pt>
                <c:pt idx="75">
                  <c:v>4.3999999999999997E-2</c:v>
                </c:pt>
                <c:pt idx="76">
                  <c:v>4.4999999999999998E-2</c:v>
                </c:pt>
                <c:pt idx="77">
                  <c:v>4.3999999999999997E-2</c:v>
                </c:pt>
                <c:pt idx="78">
                  <c:v>4.5999999999999999E-2</c:v>
                </c:pt>
                <c:pt idx="79">
                  <c:v>4.7E-2</c:v>
                </c:pt>
                <c:pt idx="80">
                  <c:v>4.5999999999999999E-2</c:v>
                </c:pt>
                <c:pt idx="81">
                  <c:v>4.7E-2</c:v>
                </c:pt>
                <c:pt idx="82">
                  <c:v>4.7E-2</c:v>
                </c:pt>
                <c:pt idx="83">
                  <c:v>4.7E-2</c:v>
                </c:pt>
                <c:pt idx="84">
                  <c:v>0.05</c:v>
                </c:pt>
                <c:pt idx="85">
                  <c:v>0.05</c:v>
                </c:pt>
                <c:pt idx="86">
                  <c:v>4.9000000000000002E-2</c:v>
                </c:pt>
                <c:pt idx="87">
                  <c:v>5.0999999999999997E-2</c:v>
                </c:pt>
                <c:pt idx="88">
                  <c:v>0.05</c:v>
                </c:pt>
                <c:pt idx="89">
                  <c:v>5.3999999999999999E-2</c:v>
                </c:pt>
                <c:pt idx="90">
                  <c:v>5.6000000000000001E-2</c:v>
                </c:pt>
                <c:pt idx="91">
                  <c:v>5.8000000000000003E-2</c:v>
                </c:pt>
                <c:pt idx="92">
                  <c:v>6.0999999999999999E-2</c:v>
                </c:pt>
                <c:pt idx="93">
                  <c:v>6.0999999999999999E-2</c:v>
                </c:pt>
                <c:pt idx="94">
                  <c:v>6.5000000000000002E-2</c:v>
                </c:pt>
                <c:pt idx="95">
                  <c:v>6.8000000000000005E-2</c:v>
                </c:pt>
                <c:pt idx="96">
                  <c:v>7.2999999999999995E-2</c:v>
                </c:pt>
                <c:pt idx="97">
                  <c:v>7.8E-2</c:v>
                </c:pt>
                <c:pt idx="98">
                  <c:v>8.3000000000000004E-2</c:v>
                </c:pt>
                <c:pt idx="99">
                  <c:v>8.6999999999999994E-2</c:v>
                </c:pt>
                <c:pt idx="100">
                  <c:v>0.09</c:v>
                </c:pt>
                <c:pt idx="101">
                  <c:v>9.4E-2</c:v>
                </c:pt>
                <c:pt idx="102">
                  <c:v>9.5000000000000001E-2</c:v>
                </c:pt>
                <c:pt idx="103">
                  <c:v>9.5000000000000001E-2</c:v>
                </c:pt>
                <c:pt idx="104">
                  <c:v>9.6000000000000002E-2</c:v>
                </c:pt>
                <c:pt idx="105">
                  <c:v>9.8000000000000004E-2</c:v>
                </c:pt>
                <c:pt idx="106">
                  <c:v>0.1</c:v>
                </c:pt>
                <c:pt idx="107">
                  <c:v>9.9000000000000005E-2</c:v>
                </c:pt>
                <c:pt idx="108">
                  <c:v>9.9000000000000005E-2</c:v>
                </c:pt>
                <c:pt idx="109">
                  <c:v>9.8000000000000004E-2</c:v>
                </c:pt>
                <c:pt idx="110">
                  <c:v>9.8000000000000004E-2</c:v>
                </c:pt>
                <c:pt idx="111">
                  <c:v>9.9000000000000005E-2</c:v>
                </c:pt>
                <c:pt idx="112">
                  <c:v>9.9000000000000005E-2</c:v>
                </c:pt>
                <c:pt idx="113">
                  <c:v>9.6000000000000002E-2</c:v>
                </c:pt>
                <c:pt idx="114">
                  <c:v>9.4E-2</c:v>
                </c:pt>
                <c:pt idx="115">
                  <c:v>9.4E-2</c:v>
                </c:pt>
                <c:pt idx="116">
                  <c:v>9.5000000000000001E-2</c:v>
                </c:pt>
                <c:pt idx="117">
                  <c:v>9.5000000000000001E-2</c:v>
                </c:pt>
                <c:pt idx="118">
                  <c:v>9.4E-2</c:v>
                </c:pt>
                <c:pt idx="119">
                  <c:v>9.8000000000000004E-2</c:v>
                </c:pt>
                <c:pt idx="120">
                  <c:v>9.2999999999999999E-2</c:v>
                </c:pt>
                <c:pt idx="121">
                  <c:v>9.0999999999999998E-2</c:v>
                </c:pt>
                <c:pt idx="122">
                  <c:v>0.09</c:v>
                </c:pt>
                <c:pt idx="123">
                  <c:v>0.09</c:v>
                </c:pt>
                <c:pt idx="124">
                  <c:v>9.0999999999999998E-2</c:v>
                </c:pt>
                <c:pt idx="125">
                  <c:v>0.09</c:v>
                </c:pt>
                <c:pt idx="126">
                  <c:v>9.0999999999999998E-2</c:v>
                </c:pt>
                <c:pt idx="127">
                  <c:v>0.09</c:v>
                </c:pt>
                <c:pt idx="128">
                  <c:v>0.09</c:v>
                </c:pt>
                <c:pt idx="129">
                  <c:v>0.09</c:v>
                </c:pt>
                <c:pt idx="130">
                  <c:v>8.7999999999999995E-2</c:v>
                </c:pt>
                <c:pt idx="131">
                  <c:v>8.5999999999999993E-2</c:v>
                </c:pt>
                <c:pt idx="132">
                  <c:v>8.5000000000000006E-2</c:v>
                </c:pt>
                <c:pt idx="133">
                  <c:v>8.3000000000000004E-2</c:v>
                </c:pt>
                <c:pt idx="134">
                  <c:v>8.3000000000000004E-2</c:v>
                </c:pt>
                <c:pt idx="135">
                  <c:v>8.2000000000000003E-2</c:v>
                </c:pt>
                <c:pt idx="136">
                  <c:v>8.2000000000000003E-2</c:v>
                </c:pt>
                <c:pt idx="137">
                  <c:v>8.2000000000000003E-2</c:v>
                </c:pt>
                <c:pt idx="138">
                  <c:v>8.2000000000000003E-2</c:v>
                </c:pt>
                <c:pt idx="139">
                  <c:v>8.2000000000000003E-2</c:v>
                </c:pt>
                <c:pt idx="140">
                  <c:v>8.1000000000000003E-2</c:v>
                </c:pt>
                <c:pt idx="141">
                  <c:v>7.8E-2</c:v>
                </c:pt>
                <c:pt idx="142">
                  <c:v>7.8E-2</c:v>
                </c:pt>
                <c:pt idx="143">
                  <c:v>7.6999999999999999E-2</c:v>
                </c:pt>
                <c:pt idx="144">
                  <c:v>7.9000000000000001E-2</c:v>
                </c:pt>
                <c:pt idx="145">
                  <c:v>0.08</c:v>
                </c:pt>
                <c:pt idx="146">
                  <c:v>7.6999999999999999E-2</c:v>
                </c:pt>
                <c:pt idx="147">
                  <c:v>7.4999999999999997E-2</c:v>
                </c:pt>
                <c:pt idx="148">
                  <c:v>7.5999999999999998E-2</c:v>
                </c:pt>
                <c:pt idx="149">
                  <c:v>7.4999999999999997E-2</c:v>
                </c:pt>
                <c:pt idx="150">
                  <c:v>7.4999999999999997E-2</c:v>
                </c:pt>
                <c:pt idx="151">
                  <c:v>7.2999999999999995E-2</c:v>
                </c:pt>
                <c:pt idx="152">
                  <c:v>7.1999999999999995E-2</c:v>
                </c:pt>
                <c:pt idx="153">
                  <c:v>7.1999999999999995E-2</c:v>
                </c:pt>
                <c:pt idx="154">
                  <c:v>7.1999999999999995E-2</c:v>
                </c:pt>
                <c:pt idx="155">
                  <c:v>6.9000000000000006E-2</c:v>
                </c:pt>
                <c:pt idx="156">
                  <c:v>6.7000000000000004E-2</c:v>
                </c:pt>
                <c:pt idx="157">
                  <c:v>6.6000000000000003E-2</c:v>
                </c:pt>
                <c:pt idx="158">
                  <c:v>6.7000000000000004E-2</c:v>
                </c:pt>
                <c:pt idx="159">
                  <c:v>6.7000000000000004E-2</c:v>
                </c:pt>
                <c:pt idx="160">
                  <c:v>6.2E-2</c:v>
                </c:pt>
                <c:pt idx="161">
                  <c:v>6.3E-2</c:v>
                </c:pt>
                <c:pt idx="162">
                  <c:v>6.0999999999999999E-2</c:v>
                </c:pt>
                <c:pt idx="163">
                  <c:v>6.2E-2</c:v>
                </c:pt>
                <c:pt idx="164">
                  <c:v>6.0999999999999999E-2</c:v>
                </c:pt>
                <c:pt idx="165">
                  <c:v>5.8999999999999997E-2</c:v>
                </c:pt>
                <c:pt idx="166">
                  <c:v>5.7000000000000002E-2</c:v>
                </c:pt>
                <c:pt idx="167">
                  <c:v>5.8000000000000003E-2</c:v>
                </c:pt>
                <c:pt idx="168">
                  <c:v>5.6000000000000001E-2</c:v>
                </c:pt>
                <c:pt idx="169">
                  <c:v>5.7000000000000002E-2</c:v>
                </c:pt>
                <c:pt idx="170">
                  <c:v>5.5E-2</c:v>
                </c:pt>
                <c:pt idx="171">
                  <c:v>5.3999999999999999E-2</c:v>
                </c:pt>
                <c:pt idx="172">
                  <c:v>5.3999999999999999E-2</c:v>
                </c:pt>
                <c:pt idx="173">
                  <c:v>5.6000000000000001E-2</c:v>
                </c:pt>
                <c:pt idx="174">
                  <c:v>5.2999999999999999E-2</c:v>
                </c:pt>
                <c:pt idx="175">
                  <c:v>5.1999999999999998E-2</c:v>
                </c:pt>
                <c:pt idx="176">
                  <c:v>5.0999999999999997E-2</c:v>
                </c:pt>
                <c:pt idx="177">
                  <c:v>0.05</c:v>
                </c:pt>
                <c:pt idx="178">
                  <c:v>0.05</c:v>
                </c:pt>
                <c:pt idx="179">
                  <c:v>5.0999999999999997E-2</c:v>
                </c:pt>
                <c:pt idx="180">
                  <c:v>0.05</c:v>
                </c:pt>
                <c:pt idx="181">
                  <c:v>4.9000000000000002E-2</c:v>
                </c:pt>
                <c:pt idx="182">
                  <c:v>4.9000000000000002E-2</c:v>
                </c:pt>
                <c:pt idx="183">
                  <c:v>0.05</c:v>
                </c:pt>
                <c:pt idx="184">
                  <c:v>0.05</c:v>
                </c:pt>
                <c:pt idx="185">
                  <c:v>4.8000000000000001E-2</c:v>
                </c:pt>
                <c:pt idx="186">
                  <c:v>4.9000000000000002E-2</c:v>
                </c:pt>
                <c:pt idx="187">
                  <c:v>4.8000000000000001E-2</c:v>
                </c:pt>
                <c:pt idx="188">
                  <c:v>4.9000000000000002E-2</c:v>
                </c:pt>
                <c:pt idx="189">
                  <c:v>0.05</c:v>
                </c:pt>
                <c:pt idx="190">
                  <c:v>4.9000000000000002E-2</c:v>
                </c:pt>
                <c:pt idx="191">
                  <c:v>4.7E-2</c:v>
                </c:pt>
                <c:pt idx="192">
                  <c:v>4.7E-2</c:v>
                </c:pt>
                <c:pt idx="193">
                  <c:v>4.7E-2</c:v>
                </c:pt>
                <c:pt idx="194">
                  <c:v>4.5999999999999999E-2</c:v>
                </c:pt>
                <c:pt idx="195">
                  <c:v>4.3999999999999997E-2</c:v>
                </c:pt>
                <c:pt idx="196">
                  <c:v>4.3999999999999997E-2</c:v>
                </c:pt>
                <c:pt idx="197">
                  <c:v>4.3999999999999997E-2</c:v>
                </c:pt>
                <c:pt idx="198">
                  <c:v>4.2999999999999997E-2</c:v>
                </c:pt>
                <c:pt idx="199">
                  <c:v>4.2999999999999997E-2</c:v>
                </c:pt>
                <c:pt idx="200">
                  <c:v>4.3999999999999997E-2</c:v>
                </c:pt>
                <c:pt idx="201">
                  <c:v>4.2000000000000003E-2</c:v>
                </c:pt>
                <c:pt idx="202">
                  <c:v>4.1000000000000002E-2</c:v>
                </c:pt>
                <c:pt idx="203">
                  <c:v>4.2000000000000003E-2</c:v>
                </c:pt>
                <c:pt idx="204">
                  <c:v>4.1000000000000002E-2</c:v>
                </c:pt>
                <c:pt idx="205">
                  <c:v>4.1000000000000002E-2</c:v>
                </c:pt>
                <c:pt idx="206">
                  <c:v>4.1000000000000002E-2</c:v>
                </c:pt>
                <c:pt idx="207">
                  <c:v>0.04</c:v>
                </c:pt>
                <c:pt idx="208">
                  <c:v>0.04</c:v>
                </c:pt>
                <c:pt idx="209">
                  <c:v>3.7999999999999999E-2</c:v>
                </c:pt>
                <c:pt idx="210">
                  <c:v>0.04</c:v>
                </c:pt>
                <c:pt idx="211">
                  <c:v>3.7999999999999999E-2</c:v>
                </c:pt>
                <c:pt idx="212">
                  <c:v>3.7999999999999999E-2</c:v>
                </c:pt>
                <c:pt idx="213">
                  <c:v>3.6999999999999998E-2</c:v>
                </c:pt>
                <c:pt idx="214">
                  <c:v>3.7999999999999999E-2</c:v>
                </c:pt>
                <c:pt idx="215">
                  <c:v>3.6999999999999998E-2</c:v>
                </c:pt>
                <c:pt idx="216">
                  <c:v>3.9E-2</c:v>
                </c:pt>
                <c:pt idx="217">
                  <c:v>0.04</c:v>
                </c:pt>
                <c:pt idx="218">
                  <c:v>3.7999999999999999E-2</c:v>
                </c:pt>
                <c:pt idx="219">
                  <c:v>3.7999999999999999E-2</c:v>
                </c:pt>
                <c:pt idx="220">
                  <c:v>3.5999999999999997E-2</c:v>
                </c:pt>
                <c:pt idx="221">
                  <c:v>3.5999999999999997E-2</c:v>
                </c:pt>
                <c:pt idx="222">
                  <c:v>3.6999999999999998E-2</c:v>
                </c:pt>
                <c:pt idx="223">
                  <c:v>3.6999999999999998E-2</c:v>
                </c:pt>
                <c:pt idx="224">
                  <c:v>3.6999999999999998E-2</c:v>
                </c:pt>
                <c:pt idx="225">
                  <c:v>3.5000000000000003E-2</c:v>
                </c:pt>
                <c:pt idx="226">
                  <c:v>3.5999999999999997E-2</c:v>
                </c:pt>
                <c:pt idx="227">
                  <c:v>3.5000000000000003E-2</c:v>
                </c:pt>
                <c:pt idx="228">
                  <c:v>3.5000000000000003E-2</c:v>
                </c:pt>
                <c:pt idx="229">
                  <c:v>3.5999999999999997E-2</c:v>
                </c:pt>
                <c:pt idx="230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E3-498B-9A0E-865BAB66EA19}"/>
            </c:ext>
          </c:extLst>
        </c:ser>
        <c:ser>
          <c:idx val="1"/>
          <c:order val="1"/>
          <c:tx>
            <c:strRef>
              <c:f>US!$T$1</c:f>
              <c:strCache>
                <c:ptCount val="1"/>
                <c:pt idx="0">
                  <c:v>ללא שינוי במידת ההתאמה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2"/>
              <c:layout>
                <c:manualLayout>
                  <c:x val="-0.1643583117012955"/>
                  <c:y val="6.9553286781590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9126568260277"/>
                      <c:h val="9.81747980550188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E3-498B-9A0E-865BAB66E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US!$L$13:$L$248</c:f>
              <c:numCache>
                <c:formatCode>m/d/yyyy</c:formatCode>
                <c:ptCount val="236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</c:numCache>
            </c:numRef>
          </c:cat>
          <c:val>
            <c:numRef>
              <c:f>US!$O$13:$O$243</c:f>
              <c:numCache>
                <c:formatCode>General</c:formatCode>
                <c:ptCount val="231"/>
                <c:pt idx="0">
                  <c:v>3.9330400000000001E-2</c:v>
                </c:pt>
                <c:pt idx="1">
                  <c:v>4.1884600000000001E-2</c:v>
                </c:pt>
                <c:pt idx="2">
                  <c:v>4.2372699999999999E-2</c:v>
                </c:pt>
                <c:pt idx="3">
                  <c:v>4.2668400000000002E-2</c:v>
                </c:pt>
                <c:pt idx="4">
                  <c:v>4.3679299999999997E-2</c:v>
                </c:pt>
                <c:pt idx="5">
                  <c:v>4.3441899999999999E-2</c:v>
                </c:pt>
                <c:pt idx="6">
                  <c:v>4.5229699999999998E-2</c:v>
                </c:pt>
                <c:pt idx="7">
                  <c:v>4.5825400000000002E-2</c:v>
                </c:pt>
                <c:pt idx="8">
                  <c:v>4.9147099999999999E-2</c:v>
                </c:pt>
                <c:pt idx="9">
                  <c:v>4.9600999999999999E-2</c:v>
                </c:pt>
                <c:pt idx="10">
                  <c:v>5.33987E-2</c:v>
                </c:pt>
                <c:pt idx="11">
                  <c:v>5.5483900000000003E-2</c:v>
                </c:pt>
                <c:pt idx="12">
                  <c:v>5.7225999999999999E-2</c:v>
                </c:pt>
                <c:pt idx="13">
                  <c:v>5.6865600000000002E-2</c:v>
                </c:pt>
                <c:pt idx="14">
                  <c:v>5.6791099999999997E-2</c:v>
                </c:pt>
                <c:pt idx="15">
                  <c:v>5.7474699999999997E-2</c:v>
                </c:pt>
                <c:pt idx="16">
                  <c:v>5.9416099999999999E-2</c:v>
                </c:pt>
                <c:pt idx="17">
                  <c:v>5.7948899999999998E-2</c:v>
                </c:pt>
                <c:pt idx="18">
                  <c:v>5.7959499999999997E-2</c:v>
                </c:pt>
                <c:pt idx="19">
                  <c:v>5.8150800000000002E-2</c:v>
                </c:pt>
                <c:pt idx="20">
                  <c:v>5.7751700000000003E-2</c:v>
                </c:pt>
                <c:pt idx="21">
                  <c:v>5.6762300000000002E-2</c:v>
                </c:pt>
                <c:pt idx="22">
                  <c:v>5.7937599999999999E-2</c:v>
                </c:pt>
                <c:pt idx="23">
                  <c:v>6.1405300000000003E-2</c:v>
                </c:pt>
                <c:pt idx="24">
                  <c:v>5.7269899999999999E-2</c:v>
                </c:pt>
                <c:pt idx="25">
                  <c:v>5.9906899999999999E-2</c:v>
                </c:pt>
                <c:pt idx="26">
                  <c:v>6.0778600000000002E-2</c:v>
                </c:pt>
                <c:pt idx="27">
                  <c:v>5.8445999999999998E-2</c:v>
                </c:pt>
                <c:pt idx="28">
                  <c:v>6.2973000000000001E-2</c:v>
                </c:pt>
                <c:pt idx="29">
                  <c:v>6.2041199999999998E-2</c:v>
                </c:pt>
                <c:pt idx="30">
                  <c:v>6.4024800000000007E-2</c:v>
                </c:pt>
                <c:pt idx="31">
                  <c:v>5.9413500000000001E-2</c:v>
                </c:pt>
                <c:pt idx="32">
                  <c:v>5.7831199999999999E-2</c:v>
                </c:pt>
                <c:pt idx="33">
                  <c:v>6.1392000000000002E-2</c:v>
                </c:pt>
                <c:pt idx="34">
                  <c:v>5.8542999999999998E-2</c:v>
                </c:pt>
                <c:pt idx="35">
                  <c:v>6.0163000000000001E-2</c:v>
                </c:pt>
                <c:pt idx="36">
                  <c:v>5.6966000000000003E-2</c:v>
                </c:pt>
                <c:pt idx="37">
                  <c:v>5.9436999999999997E-2</c:v>
                </c:pt>
                <c:pt idx="38">
                  <c:v>5.9502300000000001E-2</c:v>
                </c:pt>
                <c:pt idx="39">
                  <c:v>5.9602700000000002E-2</c:v>
                </c:pt>
                <c:pt idx="40">
                  <c:v>5.8814100000000001E-2</c:v>
                </c:pt>
                <c:pt idx="41">
                  <c:v>5.88044E-2</c:v>
                </c:pt>
                <c:pt idx="42">
                  <c:v>5.8501499999999998E-2</c:v>
                </c:pt>
                <c:pt idx="43">
                  <c:v>5.76483E-2</c:v>
                </c:pt>
                <c:pt idx="44">
                  <c:v>5.77253E-2</c:v>
                </c:pt>
                <c:pt idx="45">
                  <c:v>5.3655799999999997E-2</c:v>
                </c:pt>
                <c:pt idx="46">
                  <c:v>6.0529399999999997E-2</c:v>
                </c:pt>
                <c:pt idx="47">
                  <c:v>5.1301300000000001E-2</c:v>
                </c:pt>
                <c:pt idx="48">
                  <c:v>5.6035099999999997E-2</c:v>
                </c:pt>
                <c:pt idx="49">
                  <c:v>5.7836400000000003E-2</c:v>
                </c:pt>
                <c:pt idx="50">
                  <c:v>5.4364900000000001E-2</c:v>
                </c:pt>
                <c:pt idx="51">
                  <c:v>5.80274E-2</c:v>
                </c:pt>
                <c:pt idx="52">
                  <c:v>5.3696199999999999E-2</c:v>
                </c:pt>
                <c:pt idx="53">
                  <c:v>5.4191900000000001E-2</c:v>
                </c:pt>
                <c:pt idx="54">
                  <c:v>5.2327100000000001E-2</c:v>
                </c:pt>
                <c:pt idx="55">
                  <c:v>5.4684400000000001E-2</c:v>
                </c:pt>
                <c:pt idx="56">
                  <c:v>5.1942000000000002E-2</c:v>
                </c:pt>
                <c:pt idx="57">
                  <c:v>5.4042199999999999E-2</c:v>
                </c:pt>
                <c:pt idx="58">
                  <c:v>5.37843E-2</c:v>
                </c:pt>
                <c:pt idx="59">
                  <c:v>5.16087E-2</c:v>
                </c:pt>
                <c:pt idx="60">
                  <c:v>5.0375400000000001E-2</c:v>
                </c:pt>
                <c:pt idx="61">
                  <c:v>4.91254E-2</c:v>
                </c:pt>
                <c:pt idx="62">
                  <c:v>5.0647200000000003E-2</c:v>
                </c:pt>
                <c:pt idx="63">
                  <c:v>5.0367500000000003E-2</c:v>
                </c:pt>
                <c:pt idx="64">
                  <c:v>5.2392399999999999E-2</c:v>
                </c:pt>
                <c:pt idx="65">
                  <c:v>4.7261499999999998E-2</c:v>
                </c:pt>
                <c:pt idx="66">
                  <c:v>4.6113099999999997E-2</c:v>
                </c:pt>
                <c:pt idx="67">
                  <c:v>4.9457099999999997E-2</c:v>
                </c:pt>
                <c:pt idx="68">
                  <c:v>4.7719499999999998E-2</c:v>
                </c:pt>
                <c:pt idx="69">
                  <c:v>4.8378699999999997E-2</c:v>
                </c:pt>
                <c:pt idx="70">
                  <c:v>4.4034499999999997E-2</c:v>
                </c:pt>
                <c:pt idx="71">
                  <c:v>4.6285100000000003E-2</c:v>
                </c:pt>
                <c:pt idx="72">
                  <c:v>4.478E-2</c:v>
                </c:pt>
                <c:pt idx="73">
                  <c:v>4.9389000000000002E-2</c:v>
                </c:pt>
                <c:pt idx="74">
                  <c:v>4.6887199999999997E-2</c:v>
                </c:pt>
                <c:pt idx="75">
                  <c:v>4.4582999999999998E-2</c:v>
                </c:pt>
                <c:pt idx="76">
                  <c:v>4.5805499999999999E-2</c:v>
                </c:pt>
                <c:pt idx="77">
                  <c:v>4.4071399999999997E-2</c:v>
                </c:pt>
                <c:pt idx="78">
                  <c:v>4.6436600000000001E-2</c:v>
                </c:pt>
                <c:pt idx="79">
                  <c:v>4.7900999999999999E-2</c:v>
                </c:pt>
                <c:pt idx="80">
                  <c:v>4.4545700000000001E-2</c:v>
                </c:pt>
                <c:pt idx="81">
                  <c:v>4.64392E-2</c:v>
                </c:pt>
                <c:pt idx="82">
                  <c:v>4.6811699999999998E-2</c:v>
                </c:pt>
                <c:pt idx="83">
                  <c:v>4.6123900000000002E-2</c:v>
                </c:pt>
                <c:pt idx="84">
                  <c:v>4.93766E-2</c:v>
                </c:pt>
                <c:pt idx="85">
                  <c:v>4.7075499999999999E-2</c:v>
                </c:pt>
                <c:pt idx="86">
                  <c:v>4.3396400000000002E-2</c:v>
                </c:pt>
                <c:pt idx="87">
                  <c:v>4.4859900000000001E-2</c:v>
                </c:pt>
                <c:pt idx="88">
                  <c:v>4.4982099999999997E-2</c:v>
                </c:pt>
                <c:pt idx="89">
                  <c:v>4.6755400000000003E-2</c:v>
                </c:pt>
                <c:pt idx="90">
                  <c:v>4.9379899999999997E-2</c:v>
                </c:pt>
                <c:pt idx="91">
                  <c:v>4.8232700000000003E-2</c:v>
                </c:pt>
                <c:pt idx="92">
                  <c:v>5.4816900000000002E-2</c:v>
                </c:pt>
                <c:pt idx="93">
                  <c:v>5.0343300000000001E-2</c:v>
                </c:pt>
                <c:pt idx="94">
                  <c:v>5.7132599999999999E-2</c:v>
                </c:pt>
                <c:pt idx="95">
                  <c:v>5.6624800000000003E-2</c:v>
                </c:pt>
                <c:pt idx="96">
                  <c:v>5.88423E-2</c:v>
                </c:pt>
                <c:pt idx="97">
                  <c:v>6.31245E-2</c:v>
                </c:pt>
                <c:pt idx="98">
                  <c:v>6.6294900000000004E-2</c:v>
                </c:pt>
                <c:pt idx="99">
                  <c:v>6.7979100000000001E-2</c:v>
                </c:pt>
                <c:pt idx="100">
                  <c:v>6.9067100000000006E-2</c:v>
                </c:pt>
                <c:pt idx="101">
                  <c:v>7.4028700000000003E-2</c:v>
                </c:pt>
                <c:pt idx="102">
                  <c:v>7.2738800000000006E-2</c:v>
                </c:pt>
                <c:pt idx="103">
                  <c:v>7.0107000000000003E-2</c:v>
                </c:pt>
                <c:pt idx="104">
                  <c:v>7.5814000000000006E-2</c:v>
                </c:pt>
                <c:pt idx="105">
                  <c:v>7.7697199999999994E-2</c:v>
                </c:pt>
                <c:pt idx="106">
                  <c:v>7.7179300000000006E-2</c:v>
                </c:pt>
                <c:pt idx="107">
                  <c:v>8.0076599999999998E-2</c:v>
                </c:pt>
                <c:pt idx="108">
                  <c:v>7.7833100000000002E-2</c:v>
                </c:pt>
                <c:pt idx="109">
                  <c:v>7.9938099999999998E-2</c:v>
                </c:pt>
                <c:pt idx="110">
                  <c:v>7.6320499999999999E-2</c:v>
                </c:pt>
                <c:pt idx="111">
                  <c:v>7.7180799999999994E-2</c:v>
                </c:pt>
                <c:pt idx="112">
                  <c:v>8.0922300000000003E-2</c:v>
                </c:pt>
                <c:pt idx="113">
                  <c:v>7.5815300000000002E-2</c:v>
                </c:pt>
                <c:pt idx="114">
                  <c:v>7.1687699999999993E-2</c:v>
                </c:pt>
                <c:pt idx="115">
                  <c:v>7.7851600000000007E-2</c:v>
                </c:pt>
                <c:pt idx="116">
                  <c:v>7.1795999999999999E-2</c:v>
                </c:pt>
                <c:pt idx="117">
                  <c:v>7.2141399999999994E-2</c:v>
                </c:pt>
                <c:pt idx="118">
                  <c:v>7.3004799999999995E-2</c:v>
                </c:pt>
                <c:pt idx="119">
                  <c:v>7.3913900000000005E-2</c:v>
                </c:pt>
                <c:pt idx="120">
                  <c:v>7.0882799999999996E-2</c:v>
                </c:pt>
                <c:pt idx="121">
                  <c:v>6.9599999999999995E-2</c:v>
                </c:pt>
                <c:pt idx="122">
                  <c:v>7.1068099999999995E-2</c:v>
                </c:pt>
                <c:pt idx="123">
                  <c:v>6.8357100000000004E-2</c:v>
                </c:pt>
                <c:pt idx="124">
                  <c:v>7.2208999999999995E-2</c:v>
                </c:pt>
                <c:pt idx="125">
                  <c:v>6.9367899999999996E-2</c:v>
                </c:pt>
                <c:pt idx="126">
                  <c:v>7.0644600000000002E-2</c:v>
                </c:pt>
                <c:pt idx="127">
                  <c:v>6.95828E-2</c:v>
                </c:pt>
                <c:pt idx="128">
                  <c:v>6.6336900000000004E-2</c:v>
                </c:pt>
                <c:pt idx="129">
                  <c:v>6.9703399999999999E-2</c:v>
                </c:pt>
                <c:pt idx="130">
                  <c:v>6.6229899999999994E-2</c:v>
                </c:pt>
                <c:pt idx="131">
                  <c:v>6.3410999999999995E-2</c:v>
                </c:pt>
                <c:pt idx="132">
                  <c:v>6.5478700000000001E-2</c:v>
                </c:pt>
                <c:pt idx="133">
                  <c:v>6.2387400000000003E-2</c:v>
                </c:pt>
                <c:pt idx="134">
                  <c:v>6.2767799999999999E-2</c:v>
                </c:pt>
                <c:pt idx="135">
                  <c:v>6.3757999999999995E-2</c:v>
                </c:pt>
                <c:pt idx="136">
                  <c:v>6.2665700000000005E-2</c:v>
                </c:pt>
                <c:pt idx="137">
                  <c:v>6.1773500000000002E-2</c:v>
                </c:pt>
                <c:pt idx="138">
                  <c:v>6.2323400000000001E-2</c:v>
                </c:pt>
                <c:pt idx="139">
                  <c:v>6.0635599999999998E-2</c:v>
                </c:pt>
                <c:pt idx="140">
                  <c:v>6.0074200000000001E-2</c:v>
                </c:pt>
                <c:pt idx="141">
                  <c:v>5.7970500000000001E-2</c:v>
                </c:pt>
                <c:pt idx="142">
                  <c:v>5.7910999999999997E-2</c:v>
                </c:pt>
                <c:pt idx="143">
                  <c:v>5.8345399999999999E-2</c:v>
                </c:pt>
                <c:pt idx="144">
                  <c:v>6.0657299999999997E-2</c:v>
                </c:pt>
                <c:pt idx="145">
                  <c:v>6.1733999999999997E-2</c:v>
                </c:pt>
                <c:pt idx="146">
                  <c:v>5.8445499999999997E-2</c:v>
                </c:pt>
                <c:pt idx="147">
                  <c:v>5.6839599999999997E-2</c:v>
                </c:pt>
                <c:pt idx="148">
                  <c:v>5.7512599999999997E-2</c:v>
                </c:pt>
                <c:pt idx="149">
                  <c:v>5.6518400000000003E-2</c:v>
                </c:pt>
                <c:pt idx="150">
                  <c:v>5.7232900000000003E-2</c:v>
                </c:pt>
                <c:pt idx="151">
                  <c:v>5.4446599999999998E-2</c:v>
                </c:pt>
                <c:pt idx="152">
                  <c:v>5.5995799999999998E-2</c:v>
                </c:pt>
                <c:pt idx="153">
                  <c:v>5.7535500000000003E-2</c:v>
                </c:pt>
                <c:pt idx="154">
                  <c:v>5.49585E-2</c:v>
                </c:pt>
                <c:pt idx="155">
                  <c:v>5.3609999999999998E-2</c:v>
                </c:pt>
                <c:pt idx="156">
                  <c:v>5.1278299999999999E-2</c:v>
                </c:pt>
                <c:pt idx="157">
                  <c:v>5.2652999999999998E-2</c:v>
                </c:pt>
                <c:pt idx="158">
                  <c:v>5.2699200000000002E-2</c:v>
                </c:pt>
                <c:pt idx="159">
                  <c:v>5.2683599999999997E-2</c:v>
                </c:pt>
                <c:pt idx="160">
                  <c:v>4.87637E-2</c:v>
                </c:pt>
                <c:pt idx="161">
                  <c:v>4.9167500000000003E-2</c:v>
                </c:pt>
                <c:pt idx="162">
                  <c:v>4.6961000000000003E-2</c:v>
                </c:pt>
                <c:pt idx="163">
                  <c:v>4.6833300000000001E-2</c:v>
                </c:pt>
                <c:pt idx="164">
                  <c:v>4.6963299999999999E-2</c:v>
                </c:pt>
                <c:pt idx="165">
                  <c:v>4.4086300000000002E-2</c:v>
                </c:pt>
                <c:pt idx="166">
                  <c:v>4.4333600000000001E-2</c:v>
                </c:pt>
                <c:pt idx="167">
                  <c:v>4.6347600000000003E-2</c:v>
                </c:pt>
                <c:pt idx="168">
                  <c:v>4.4384399999999997E-2</c:v>
                </c:pt>
                <c:pt idx="169">
                  <c:v>4.6597199999999998E-2</c:v>
                </c:pt>
                <c:pt idx="170">
                  <c:v>4.2915300000000003E-2</c:v>
                </c:pt>
                <c:pt idx="171">
                  <c:v>4.1126900000000001E-2</c:v>
                </c:pt>
                <c:pt idx="172">
                  <c:v>4.27897E-2</c:v>
                </c:pt>
                <c:pt idx="173">
                  <c:v>4.1689200000000003E-2</c:v>
                </c:pt>
                <c:pt idx="174">
                  <c:v>3.8327699999999999E-2</c:v>
                </c:pt>
                <c:pt idx="175">
                  <c:v>3.9020300000000001E-2</c:v>
                </c:pt>
                <c:pt idx="176">
                  <c:v>3.6692900000000001E-2</c:v>
                </c:pt>
                <c:pt idx="177">
                  <c:v>3.6119499999999999E-2</c:v>
                </c:pt>
                <c:pt idx="178">
                  <c:v>3.98289E-2</c:v>
                </c:pt>
                <c:pt idx="179">
                  <c:v>3.7865200000000002E-2</c:v>
                </c:pt>
                <c:pt idx="180">
                  <c:v>3.9723500000000002E-2</c:v>
                </c:pt>
                <c:pt idx="181">
                  <c:v>3.7784900000000003E-2</c:v>
                </c:pt>
                <c:pt idx="182">
                  <c:v>3.8079700000000001E-2</c:v>
                </c:pt>
                <c:pt idx="183">
                  <c:v>3.8400900000000002E-2</c:v>
                </c:pt>
                <c:pt idx="184">
                  <c:v>3.7398899999999999E-2</c:v>
                </c:pt>
                <c:pt idx="185">
                  <c:v>3.4140499999999997E-2</c:v>
                </c:pt>
                <c:pt idx="186">
                  <c:v>3.6457299999999998E-2</c:v>
                </c:pt>
                <c:pt idx="187">
                  <c:v>3.5539899999999999E-2</c:v>
                </c:pt>
                <c:pt idx="188">
                  <c:v>3.5673000000000003E-2</c:v>
                </c:pt>
                <c:pt idx="189">
                  <c:v>3.6415200000000002E-2</c:v>
                </c:pt>
                <c:pt idx="190">
                  <c:v>3.5535799999999999E-2</c:v>
                </c:pt>
                <c:pt idx="191">
                  <c:v>3.44275E-2</c:v>
                </c:pt>
                <c:pt idx="192">
                  <c:v>3.5106199999999997E-2</c:v>
                </c:pt>
                <c:pt idx="193">
                  <c:v>3.5407099999999997E-2</c:v>
                </c:pt>
                <c:pt idx="194">
                  <c:v>3.5639299999999999E-2</c:v>
                </c:pt>
                <c:pt idx="195">
                  <c:v>3.3867099999999997E-2</c:v>
                </c:pt>
                <c:pt idx="196">
                  <c:v>3.2712600000000001E-2</c:v>
                </c:pt>
                <c:pt idx="197">
                  <c:v>3.2993700000000001E-2</c:v>
                </c:pt>
                <c:pt idx="198">
                  <c:v>3.2407600000000002E-2</c:v>
                </c:pt>
                <c:pt idx="199">
                  <c:v>3.27053E-2</c:v>
                </c:pt>
                <c:pt idx="200">
                  <c:v>3.18798E-2</c:v>
                </c:pt>
                <c:pt idx="201">
                  <c:v>3.07587E-2</c:v>
                </c:pt>
                <c:pt idx="202">
                  <c:v>2.97965E-2</c:v>
                </c:pt>
                <c:pt idx="203">
                  <c:v>3.0818700000000001E-2</c:v>
                </c:pt>
                <c:pt idx="204">
                  <c:v>2.9556700000000002E-2</c:v>
                </c:pt>
                <c:pt idx="205">
                  <c:v>2.9847200000000001E-2</c:v>
                </c:pt>
                <c:pt idx="206">
                  <c:v>2.9635000000000002E-2</c:v>
                </c:pt>
                <c:pt idx="207">
                  <c:v>2.8260899999999999E-2</c:v>
                </c:pt>
                <c:pt idx="208">
                  <c:v>2.7862499999999998E-2</c:v>
                </c:pt>
                <c:pt idx="209">
                  <c:v>2.63146E-2</c:v>
                </c:pt>
                <c:pt idx="210">
                  <c:v>2.8361399999999998E-2</c:v>
                </c:pt>
                <c:pt idx="211">
                  <c:v>2.52572E-2</c:v>
                </c:pt>
                <c:pt idx="212">
                  <c:v>2.48507E-2</c:v>
                </c:pt>
                <c:pt idx="213">
                  <c:v>2.4558099999999999E-2</c:v>
                </c:pt>
                <c:pt idx="214">
                  <c:v>2.4945999999999999E-2</c:v>
                </c:pt>
                <c:pt idx="215">
                  <c:v>2.51655E-2</c:v>
                </c:pt>
                <c:pt idx="216">
                  <c:v>2.5398400000000002E-2</c:v>
                </c:pt>
                <c:pt idx="217">
                  <c:v>2.64549E-2</c:v>
                </c:pt>
                <c:pt idx="218">
                  <c:v>2.40071E-2</c:v>
                </c:pt>
                <c:pt idx="219">
                  <c:v>2.50995E-2</c:v>
                </c:pt>
                <c:pt idx="220">
                  <c:v>2.5027199999999999E-2</c:v>
                </c:pt>
                <c:pt idx="221">
                  <c:v>2.4007000000000001E-2</c:v>
                </c:pt>
                <c:pt idx="222">
                  <c:v>2.5355300000000001E-2</c:v>
                </c:pt>
                <c:pt idx="223">
                  <c:v>2.4735300000000002E-2</c:v>
                </c:pt>
                <c:pt idx="224">
                  <c:v>2.5625800000000001E-2</c:v>
                </c:pt>
                <c:pt idx="225">
                  <c:v>2.4313600000000001E-2</c:v>
                </c:pt>
                <c:pt idx="226">
                  <c:v>2.5314199999999999E-2</c:v>
                </c:pt>
                <c:pt idx="227">
                  <c:v>2.4542899999999999E-2</c:v>
                </c:pt>
                <c:pt idx="228">
                  <c:v>2.4789700000000001E-2</c:v>
                </c:pt>
                <c:pt idx="229">
                  <c:v>2.83307E-2</c:v>
                </c:pt>
                <c:pt idx="230">
                  <c:v>2.6117000000000001E-2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E3-498B-9A0E-865BAB66E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130160"/>
        <c:axId val="529134096"/>
      </c:lineChart>
      <c:dateAx>
        <c:axId val="5291301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29134096"/>
        <c:crosses val="autoZero"/>
        <c:auto val="1"/>
        <c:lblOffset val="100"/>
        <c:baseTimeUnit val="months"/>
        <c:minorUnit val="2"/>
        <c:minorTimeUnit val="months"/>
      </c:dateAx>
      <c:valAx>
        <c:axId val="529134096"/>
        <c:scaling>
          <c:orientation val="minMax"/>
          <c:max val="0.1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2913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600" b="1" dirty="0"/>
              <a:t>הקשר בין קצב צמיחת התוצר וקצב הגידול </a:t>
            </a:r>
            <a:r>
              <a:rPr lang="he-IL" sz="1600" b="1" dirty="0" smtClean="0"/>
              <a:t>בתעסוקה, ישראל 1999-2020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4558342420937839E-2"/>
          <c:y val="0.13998203325668071"/>
          <c:w val="0.94106595454194175"/>
          <c:h val="0.7812322899454166"/>
        </c:manualLayout>
      </c:layout>
      <c:scatterChart>
        <c:scatterStyle val="line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ערכי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1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C33-42C4-8C17-CDBA7D67106F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גיליון1!$A$2:$A$23</c:f>
              <c:numCache>
                <c:formatCode>0.0%</c:formatCode>
                <c:ptCount val="22"/>
                <c:pt idx="0">
                  <c:v>3.578374639887838E-2</c:v>
                </c:pt>
                <c:pt idx="1">
                  <c:v>8.8989662610434506E-2</c:v>
                </c:pt>
                <c:pt idx="2">
                  <c:v>9.5222121755744737E-4</c:v>
                </c:pt>
                <c:pt idx="3">
                  <c:v>-1.5938803740449536E-3</c:v>
                </c:pt>
                <c:pt idx="4">
                  <c:v>1.1415598198204258E-2</c:v>
                </c:pt>
                <c:pt idx="5">
                  <c:v>4.7912350427929518E-2</c:v>
                </c:pt>
                <c:pt idx="6">
                  <c:v>4.0344830990459268E-2</c:v>
                </c:pt>
                <c:pt idx="7">
                  <c:v>5.7642176780450693E-2</c:v>
                </c:pt>
                <c:pt idx="8">
                  <c:v>6.041707087112913E-2</c:v>
                </c:pt>
                <c:pt idx="9">
                  <c:v>3.2145113635819511E-2</c:v>
                </c:pt>
                <c:pt idx="10">
                  <c:v>9.3808335032907753E-3</c:v>
                </c:pt>
                <c:pt idx="11">
                  <c:v>5.5580031474620428E-2</c:v>
                </c:pt>
                <c:pt idx="12">
                  <c:v>4.6905796055930926E-2</c:v>
                </c:pt>
                <c:pt idx="13">
                  <c:v>2.5374825031932779E-2</c:v>
                </c:pt>
                <c:pt idx="14">
                  <c:v>4.3099559835774626E-2</c:v>
                </c:pt>
                <c:pt idx="15">
                  <c:v>3.937354122159209E-2</c:v>
                </c:pt>
                <c:pt idx="16">
                  <c:v>2.249819339219683E-2</c:v>
                </c:pt>
                <c:pt idx="17">
                  <c:v>3.8264495905131701E-2</c:v>
                </c:pt>
                <c:pt idx="18">
                  <c:v>3.5819572382456588E-2</c:v>
                </c:pt>
                <c:pt idx="19">
                  <c:v>3.4823387612185064E-2</c:v>
                </c:pt>
                <c:pt idx="20">
                  <c:v>3.4460304271593634E-2</c:v>
                </c:pt>
                <c:pt idx="21">
                  <c:v>-2.6028877801643535E-2</c:v>
                </c:pt>
              </c:numCache>
            </c:numRef>
          </c:xVal>
          <c:yVal>
            <c:numRef>
              <c:f>גיליון1!$B$2:$B$23</c:f>
              <c:numCache>
                <c:formatCode>0.0%</c:formatCode>
                <c:ptCount val="22"/>
                <c:pt idx="0">
                  <c:v>3.11331000362014E-2</c:v>
                </c:pt>
                <c:pt idx="1">
                  <c:v>3.9555295494440923E-2</c:v>
                </c:pt>
                <c:pt idx="2">
                  <c:v>2.2067300670163492E-2</c:v>
                </c:pt>
                <c:pt idx="3">
                  <c:v>8.5986136253257683E-3</c:v>
                </c:pt>
                <c:pt idx="4">
                  <c:v>2.006019151846794E-2</c:v>
                </c:pt>
                <c:pt idx="5">
                  <c:v>3.0297828512573899E-2</c:v>
                </c:pt>
                <c:pt idx="6">
                  <c:v>3.8674608463845406E-2</c:v>
                </c:pt>
                <c:pt idx="7">
                  <c:v>3.2051410582880635E-2</c:v>
                </c:pt>
                <c:pt idx="8">
                  <c:v>4.2120396724400599E-2</c:v>
                </c:pt>
                <c:pt idx="9">
                  <c:v>3.5319121170033441E-2</c:v>
                </c:pt>
                <c:pt idx="10">
                  <c:v>3.3112833780715167E-3</c:v>
                </c:pt>
                <c:pt idx="11">
                  <c:v>3.4230904611052493E-2</c:v>
                </c:pt>
                <c:pt idx="12">
                  <c:v>2.9413766697864663E-2</c:v>
                </c:pt>
                <c:pt idx="13">
                  <c:v>3.31328926681278E-2</c:v>
                </c:pt>
                <c:pt idx="14">
                  <c:v>2.6952599744962447E-2</c:v>
                </c:pt>
                <c:pt idx="15">
                  <c:v>3.0800204826208377E-2</c:v>
                </c:pt>
                <c:pt idx="16">
                  <c:v>2.4757337684448766E-2</c:v>
                </c:pt>
                <c:pt idx="17">
                  <c:v>2.5537754390715373E-2</c:v>
                </c:pt>
                <c:pt idx="18">
                  <c:v>2.3536822037300009E-2</c:v>
                </c:pt>
                <c:pt idx="19">
                  <c:v>2.0997162705573169E-2</c:v>
                </c:pt>
                <c:pt idx="20">
                  <c:v>1.5826758591824364E-2</c:v>
                </c:pt>
                <c:pt idx="21">
                  <c:v>-1.3484518377225974E-2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33-42C4-8C17-CDBA7D67106F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עמודה1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גיליון1!$A$2:$A$23</c:f>
              <c:numCache>
                <c:formatCode>0.0%</c:formatCode>
                <c:ptCount val="22"/>
                <c:pt idx="0">
                  <c:v>3.578374639887838E-2</c:v>
                </c:pt>
                <c:pt idx="1">
                  <c:v>8.8989662610434506E-2</c:v>
                </c:pt>
                <c:pt idx="2">
                  <c:v>9.5222121755744737E-4</c:v>
                </c:pt>
                <c:pt idx="3">
                  <c:v>-1.5938803740449536E-3</c:v>
                </c:pt>
                <c:pt idx="4">
                  <c:v>1.1415598198204258E-2</c:v>
                </c:pt>
                <c:pt idx="5">
                  <c:v>4.7912350427929518E-2</c:v>
                </c:pt>
                <c:pt idx="6">
                  <c:v>4.0344830990459268E-2</c:v>
                </c:pt>
                <c:pt idx="7">
                  <c:v>5.7642176780450693E-2</c:v>
                </c:pt>
                <c:pt idx="8">
                  <c:v>6.041707087112913E-2</c:v>
                </c:pt>
                <c:pt idx="9">
                  <c:v>3.2145113635819511E-2</c:v>
                </c:pt>
                <c:pt idx="10">
                  <c:v>9.3808335032907753E-3</c:v>
                </c:pt>
                <c:pt idx="11">
                  <c:v>5.5580031474620428E-2</c:v>
                </c:pt>
                <c:pt idx="12">
                  <c:v>4.6905796055930926E-2</c:v>
                </c:pt>
                <c:pt idx="13">
                  <c:v>2.5374825031932779E-2</c:v>
                </c:pt>
                <c:pt idx="14">
                  <c:v>4.3099559835774626E-2</c:v>
                </c:pt>
                <c:pt idx="15">
                  <c:v>3.937354122159209E-2</c:v>
                </c:pt>
                <c:pt idx="16">
                  <c:v>2.249819339219683E-2</c:v>
                </c:pt>
                <c:pt idx="17">
                  <c:v>3.8264495905131701E-2</c:v>
                </c:pt>
                <c:pt idx="18">
                  <c:v>3.5819572382456588E-2</c:v>
                </c:pt>
                <c:pt idx="19">
                  <c:v>3.4823387612185064E-2</c:v>
                </c:pt>
                <c:pt idx="20">
                  <c:v>3.4460304271593634E-2</c:v>
                </c:pt>
                <c:pt idx="21">
                  <c:v>-2.6028877801643535E-2</c:v>
                </c:pt>
              </c:numCache>
            </c:numRef>
          </c:xVal>
          <c:yVal>
            <c:numRef>
              <c:f>גיליון1!$C$2:$C$23</c:f>
              <c:numCache>
                <c:formatCode>General</c:formatCode>
                <c:ptCount val="2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AA-48AD-90BE-8B73E9C6C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853304"/>
        <c:axId val="459851008"/>
      </c:scatterChart>
      <c:valAx>
        <c:axId val="459853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קצב צמיחת התוצר, מחירים קבועים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59851008"/>
        <c:crosses val="autoZero"/>
        <c:crossBetween val="midCat"/>
      </c:valAx>
      <c:valAx>
        <c:axId val="459851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שיעור הגידול בתעסוקה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59853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600" b="1"/>
              <a:t>מדד ג'יני לאי שוויון בהכנסה הכלכלית* (ציר שמאלי) </a:t>
            </a:r>
          </a:p>
          <a:p>
            <a:pPr>
              <a:defRPr sz="1600" b="1"/>
            </a:pPr>
            <a:r>
              <a:rPr lang="he-IL" sz="1600" b="1"/>
              <a:t>ושיעור האבטלה (ציר ימני) בארה"ב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4891502395574017E-2"/>
          <c:y val="0.15923167385339082"/>
          <c:w val="0.85111379497981732"/>
          <c:h val="0.69553685925544806"/>
        </c:manualLayout>
      </c:layout>
      <c:lineChart>
        <c:grouping val="standard"/>
        <c:varyColors val="0"/>
        <c:ser>
          <c:idx val="0"/>
          <c:order val="0"/>
          <c:tx>
            <c:v>ג'יני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94-4E63-992D-0854CEF43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pivot!$BM$4:$CO$4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pivot!$BM$40:$CO$40</c:f>
              <c:numCache>
                <c:formatCode>General</c:formatCode>
                <c:ptCount val="29"/>
                <c:pt idx="0">
                  <c:v>46.8</c:v>
                </c:pt>
                <c:pt idx="1">
                  <c:v>47.1</c:v>
                </c:pt>
                <c:pt idx="2">
                  <c:v>48</c:v>
                </c:pt>
                <c:pt idx="3">
                  <c:v>49.4</c:v>
                </c:pt>
                <c:pt idx="4">
                  <c:v>49.6</c:v>
                </c:pt>
                <c:pt idx="5">
                  <c:v>49.4</c:v>
                </c:pt>
                <c:pt idx="6">
                  <c:v>49.5</c:v>
                </c:pt>
                <c:pt idx="7">
                  <c:v>49.5</c:v>
                </c:pt>
                <c:pt idx="8">
                  <c:v>49.3</c:v>
                </c:pt>
                <c:pt idx="9">
                  <c:v>49.3</c:v>
                </c:pt>
                <c:pt idx="10">
                  <c:v>49.4</c:v>
                </c:pt>
                <c:pt idx="11">
                  <c:v>49.7</c:v>
                </c:pt>
                <c:pt idx="12">
                  <c:v>49.8</c:v>
                </c:pt>
                <c:pt idx="13">
                  <c:v>50.1</c:v>
                </c:pt>
                <c:pt idx="14">
                  <c:v>50.2</c:v>
                </c:pt>
                <c:pt idx="15">
                  <c:v>50.4</c:v>
                </c:pt>
                <c:pt idx="16">
                  <c:v>50.2</c:v>
                </c:pt>
                <c:pt idx="17">
                  <c:v>50</c:v>
                </c:pt>
                <c:pt idx="18">
                  <c:v>50.7</c:v>
                </c:pt>
                <c:pt idx="19">
                  <c:v>51.6</c:v>
                </c:pt>
                <c:pt idx="20">
                  <c:v>51.9</c:v>
                </c:pt>
                <c:pt idx="21">
                  <c:v>52.5</c:v>
                </c:pt>
                <c:pt idx="22">
                  <c:v>52.5</c:v>
                </c:pt>
                <c:pt idx="23">
                  <c:v>52.4</c:v>
                </c:pt>
                <c:pt idx="24">
                  <c:v>52.5</c:v>
                </c:pt>
                <c:pt idx="25">
                  <c:v>52.5</c:v>
                </c:pt>
                <c:pt idx="26">
                  <c:v>52.5</c:v>
                </c:pt>
                <c:pt idx="27">
                  <c:v>52.4</c:v>
                </c:pt>
                <c:pt idx="28">
                  <c:v>52.4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94-4E63-992D-0854CEF43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869864"/>
        <c:axId val="817870192"/>
        <c:extLst/>
      </c:lineChart>
      <c:lineChart>
        <c:grouping val="standard"/>
        <c:varyColors val="0"/>
        <c:ser>
          <c:idx val="2"/>
          <c:order val="1"/>
          <c:tx>
            <c:v>שיעור האבטלה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94-4E63-992D-0854CEF43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pivot!$BM$4:$CN$4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pivot!$BM$44:$CO$44</c:f>
              <c:numCache>
                <c:formatCode>0.0</c:formatCode>
                <c:ptCount val="29"/>
                <c:pt idx="0">
                  <c:v>5.6166666666666663</c:v>
                </c:pt>
                <c:pt idx="1">
                  <c:v>6.8499999999999988</c:v>
                </c:pt>
                <c:pt idx="2">
                  <c:v>7.4916666666666671</c:v>
                </c:pt>
                <c:pt idx="3">
                  <c:v>6.9083333333333323</c:v>
                </c:pt>
                <c:pt idx="4">
                  <c:v>6.1000000000000005</c:v>
                </c:pt>
                <c:pt idx="5">
                  <c:v>5.5916666666666677</c:v>
                </c:pt>
                <c:pt idx="6">
                  <c:v>5.4083333333333341</c:v>
                </c:pt>
                <c:pt idx="7">
                  <c:v>4.9416666666666664</c:v>
                </c:pt>
                <c:pt idx="8">
                  <c:v>4.5</c:v>
                </c:pt>
                <c:pt idx="9">
                  <c:v>4.2166666666666677</c:v>
                </c:pt>
                <c:pt idx="10">
                  <c:v>3.9666666666666663</c:v>
                </c:pt>
                <c:pt idx="11">
                  <c:v>4.7416666666666663</c:v>
                </c:pt>
                <c:pt idx="12">
                  <c:v>5.7833333333333341</c:v>
                </c:pt>
                <c:pt idx="13">
                  <c:v>5.9916666666666671</c:v>
                </c:pt>
                <c:pt idx="14">
                  <c:v>5.541666666666667</c:v>
                </c:pt>
                <c:pt idx="15">
                  <c:v>5.083333333333333</c:v>
                </c:pt>
                <c:pt idx="16">
                  <c:v>4.6083333333333334</c:v>
                </c:pt>
                <c:pt idx="17">
                  <c:v>4.6166666666666671</c:v>
                </c:pt>
                <c:pt idx="18">
                  <c:v>5.8</c:v>
                </c:pt>
                <c:pt idx="19">
                  <c:v>9.2833333333333332</c:v>
                </c:pt>
                <c:pt idx="20">
                  <c:v>9.6083333333333325</c:v>
                </c:pt>
                <c:pt idx="21">
                  <c:v>8.9333333333333336</c:v>
                </c:pt>
                <c:pt idx="22">
                  <c:v>8.0750000000000011</c:v>
                </c:pt>
                <c:pt idx="23">
                  <c:v>7.3583333333333343</c:v>
                </c:pt>
                <c:pt idx="24">
                  <c:v>6.1583333333333341</c:v>
                </c:pt>
                <c:pt idx="25">
                  <c:v>5.2750000000000004</c:v>
                </c:pt>
                <c:pt idx="26">
                  <c:v>4.875</c:v>
                </c:pt>
                <c:pt idx="27">
                  <c:v>4.3500000000000005</c:v>
                </c:pt>
                <c:pt idx="28">
                  <c:v>3.8916666666666662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94-4E63-992D-0854CEF43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324912"/>
        <c:axId val="711319336"/>
      </c:lineChart>
      <c:catAx>
        <c:axId val="81786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17870192"/>
        <c:crosses val="autoZero"/>
        <c:auto val="1"/>
        <c:lblAlgn val="ctr"/>
        <c:lblOffset val="100"/>
        <c:noMultiLvlLbl val="0"/>
      </c:catAx>
      <c:valAx>
        <c:axId val="817870192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מדד ג'יני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17869864"/>
        <c:crosses val="autoZero"/>
        <c:crossBetween val="between"/>
      </c:valAx>
      <c:valAx>
        <c:axId val="7113193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שיעור האבטלה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11324912"/>
        <c:crosses val="max"/>
        <c:crossBetween val="between"/>
      </c:valAx>
      <c:catAx>
        <c:axId val="71132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319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600" b="1" dirty="0"/>
              <a:t>שיעור שינוי בסך שעות עבודה למעשה בחודשים אפריל-דצמבר 2020 </a:t>
            </a:r>
            <a:endParaRPr lang="he-IL" sz="1600" b="1" dirty="0" smtClean="0"/>
          </a:p>
          <a:p>
            <a:pPr>
              <a:defRPr sz="1600" b="1"/>
            </a:pPr>
            <a:r>
              <a:rPr lang="he-IL" sz="1600" b="1" dirty="0" smtClean="0"/>
              <a:t>ביחס </a:t>
            </a:r>
            <a:r>
              <a:rPr lang="he-IL" sz="1600" b="1" dirty="0"/>
              <a:t>לתקופה המקבילה אשתקד, גילאי 15+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1946621697825594E-2"/>
          <c:y val="0.17325596304637286"/>
          <c:w val="0.93475526926011332"/>
          <c:h val="0.57535037154151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actual working hours1'!$X$10</c:f>
              <c:strCache>
                <c:ptCount val="1"/>
                <c:pt idx="0">
                  <c:v>רבעונים 2-4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0"/>
                  <c:y val="1.557147306135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4-42EF-B0F3-EF0844F35A99}"/>
                </c:ext>
              </c:extLst>
            </c:dLbl>
            <c:dLbl>
              <c:idx val="15"/>
              <c:layout>
                <c:manualLayout>
                  <c:x val="-8.6243074432782728E-17"/>
                  <c:y val="1.245742366912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64-42EF-B0F3-EF0844F35A99}"/>
                </c:ext>
              </c:extLst>
            </c:dLbl>
            <c:dLbl>
              <c:idx val="17"/>
              <c:layout>
                <c:manualLayout>
                  <c:x val="-8.6243074432782728E-17"/>
                  <c:y val="1.245717844908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64-42EF-B0F3-EF0844F35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actual working hours1'!$U$11:$U$39</c:f>
              <c:strCache>
                <c:ptCount val="28"/>
                <c:pt idx="0">
                  <c:v>דנמרק</c:v>
                </c:pt>
                <c:pt idx="1">
                  <c:v>פינלנד</c:v>
                </c:pt>
                <c:pt idx="2">
                  <c:v>לוקסמבורג</c:v>
                </c:pt>
                <c:pt idx="3">
                  <c:v>הולנד</c:v>
                </c:pt>
                <c:pt idx="4">
                  <c:v>נורווגיה</c:v>
                </c:pt>
                <c:pt idx="5">
                  <c:v>פולין</c:v>
                </c:pt>
                <c:pt idx="6">
                  <c:v>הונגריה</c:v>
                </c:pt>
                <c:pt idx="7">
                  <c:v>שבדיה</c:v>
                </c:pt>
                <c:pt idx="8">
                  <c:v>שוויץ</c:v>
                </c:pt>
                <c:pt idx="9">
                  <c:v>אסטוניה</c:v>
                </c:pt>
                <c:pt idx="10">
                  <c:v>סלובניה</c:v>
                </c:pt>
                <c:pt idx="11">
                  <c:v>לטביה</c:v>
                </c:pt>
                <c:pt idx="12">
                  <c:v>ליטא</c:v>
                </c:pt>
                <c:pt idx="13">
                  <c:v>חציון OECD</c:v>
                </c:pt>
                <c:pt idx="14">
                  <c:v>איסלנד</c:v>
                </c:pt>
                <c:pt idx="15">
                  <c:v>ממוצע OECD</c:v>
                </c:pt>
                <c:pt idx="16">
                  <c:v>צ'כיה</c:v>
                </c:pt>
                <c:pt idx="17">
                  <c:v>ישראל</c:v>
                </c:pt>
                <c:pt idx="18">
                  <c:v>צרפת</c:v>
                </c:pt>
                <c:pt idx="19">
                  <c:v>בלגיה</c:v>
                </c:pt>
                <c:pt idx="20">
                  <c:v>סלובקיה</c:v>
                </c:pt>
                <c:pt idx="21">
                  <c:v>אוסטריה</c:v>
                </c:pt>
                <c:pt idx="22">
                  <c:v>איטליה</c:v>
                </c:pt>
                <c:pt idx="23">
                  <c:v>אירלנד</c:v>
                </c:pt>
                <c:pt idx="24">
                  <c:v>יוון</c:v>
                </c:pt>
                <c:pt idx="25">
                  <c:v>פורטוגל</c:v>
                </c:pt>
                <c:pt idx="26">
                  <c:v>ספרד</c:v>
                </c:pt>
                <c:pt idx="27">
                  <c:v>טורקיה</c:v>
                </c:pt>
              </c:strCache>
            </c:strRef>
          </c:cat>
          <c:val>
            <c:numRef>
              <c:f>'Quarterly actual working hours1'!$X$11:$X$39</c:f>
              <c:numCache>
                <c:formatCode>0.0%</c:formatCode>
                <c:ptCount val="28"/>
                <c:pt idx="0">
                  <c:v>-1.2522541655672348E-2</c:v>
                </c:pt>
                <c:pt idx="1">
                  <c:v>-2.4213677763072039E-2</c:v>
                </c:pt>
                <c:pt idx="2">
                  <c:v>-2.7660152628118606E-2</c:v>
                </c:pt>
                <c:pt idx="3">
                  <c:v>-3.0784537977098347E-2</c:v>
                </c:pt>
                <c:pt idx="4">
                  <c:v>-3.5449946406372557E-2</c:v>
                </c:pt>
                <c:pt idx="5">
                  <c:v>-3.6079611081043517E-2</c:v>
                </c:pt>
                <c:pt idx="6">
                  <c:v>-4.9570103124907616E-2</c:v>
                </c:pt>
                <c:pt idx="7">
                  <c:v>-5.1575602056621254E-2</c:v>
                </c:pt>
                <c:pt idx="8">
                  <c:v>-5.5018106264827171E-2</c:v>
                </c:pt>
                <c:pt idx="9">
                  <c:v>-5.6960403090670193E-2</c:v>
                </c:pt>
                <c:pt idx="10">
                  <c:v>-6.3371822647248055E-2</c:v>
                </c:pt>
                <c:pt idx="11">
                  <c:v>-6.5574337967740259E-2</c:v>
                </c:pt>
                <c:pt idx="12">
                  <c:v>-6.6167593077121056E-2</c:v>
                </c:pt>
                <c:pt idx="13">
                  <c:v>-6.8487234697373389E-2</c:v>
                </c:pt>
                <c:pt idx="14">
                  <c:v>-7.0806876317625722E-2</c:v>
                </c:pt>
                <c:pt idx="15">
                  <c:v>-7.5862002888508515E-2</c:v>
                </c:pt>
                <c:pt idx="16">
                  <c:v>-7.6509636874759313E-2</c:v>
                </c:pt>
                <c:pt idx="17">
                  <c:v>-8.236362103366901E-2</c:v>
                </c:pt>
                <c:pt idx="18">
                  <c:v>-8.3891726149649917E-2</c:v>
                </c:pt>
                <c:pt idx="19">
                  <c:v>-8.8466698858832307E-2</c:v>
                </c:pt>
                <c:pt idx="20">
                  <c:v>-9.6696416097606916E-2</c:v>
                </c:pt>
                <c:pt idx="21">
                  <c:v>-0.1023054931742079</c:v>
                </c:pt>
                <c:pt idx="22">
                  <c:v>-0.11664822580228285</c:v>
                </c:pt>
                <c:pt idx="23">
                  <c:v>-0.11933899677004633</c:v>
                </c:pt>
                <c:pt idx="24">
                  <c:v>-0.12510117066669324</c:v>
                </c:pt>
                <c:pt idx="25">
                  <c:v>-0.13357832641100165</c:v>
                </c:pt>
                <c:pt idx="26">
                  <c:v>-0.13623700264300076</c:v>
                </c:pt>
                <c:pt idx="27">
                  <c:v>-0.16551944856133283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64-42EF-B0F3-EF0844F35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659563472"/>
        <c:axId val="659567736"/>
      </c:barChart>
      <c:catAx>
        <c:axId val="6595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9567736"/>
        <c:crosses val="autoZero"/>
        <c:auto val="1"/>
        <c:lblAlgn val="ctr"/>
        <c:lblOffset val="100"/>
        <c:noMultiLvlLbl val="0"/>
      </c:catAx>
      <c:valAx>
        <c:axId val="6595677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956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אובדן המועסקים ביחס לטרום המשבר (פברואר 2020=0)</a:t>
            </a:r>
          </a:p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גילאי 15+, אלפים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33435542402519E-2"/>
          <c:y val="0.25236787188222981"/>
          <c:w val="0.9611787162968265"/>
          <c:h val="0.577039923159619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'לוח 2 table'!$AG$6</c:f>
              <c:strCache>
                <c:ptCount val="1"/>
                <c:pt idx="0">
                  <c:v>כתוצאה מעלייה באבטלה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2F-469F-ADEE-7845718D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'לוח 2 table'!$A$94:$A$112</c:f>
              <c:strCache>
                <c:ptCount val="16"/>
                <c:pt idx="0">
                  <c:v>פבר-20</c:v>
                </c:pt>
                <c:pt idx="1">
                  <c:v>מרץ-20</c:v>
                </c:pt>
                <c:pt idx="2">
                  <c:v>אפר-20</c:v>
                </c:pt>
                <c:pt idx="3">
                  <c:v>מאי-20</c:v>
                </c:pt>
                <c:pt idx="4">
                  <c:v>יונ-20</c:v>
                </c:pt>
                <c:pt idx="5">
                  <c:v>יול-20</c:v>
                </c:pt>
                <c:pt idx="6">
                  <c:v>אוג-20</c:v>
                </c:pt>
                <c:pt idx="7">
                  <c:v>ספט-20</c:v>
                </c:pt>
                <c:pt idx="8">
                  <c:v>אוק-20</c:v>
                </c:pt>
                <c:pt idx="9">
                  <c:v>נוב-20</c:v>
                </c:pt>
                <c:pt idx="10">
                  <c:v>דצמ-20</c:v>
                </c:pt>
                <c:pt idx="11">
                  <c:v>ינו-21</c:v>
                </c:pt>
                <c:pt idx="12">
                  <c:v>פבר-21</c:v>
                </c:pt>
                <c:pt idx="13">
                  <c:v>מרץ-21</c:v>
                </c:pt>
                <c:pt idx="14">
                  <c:v>אפר-21*</c:v>
                </c:pt>
                <c:pt idx="15">
                  <c:v>מאי-21*</c:v>
                </c:pt>
              </c:strCache>
            </c:strRef>
          </c:cat>
          <c:val>
            <c:numRef>
              <c:f>'לוח 2 table'!$AG$94:$AG$112</c:f>
              <c:numCache>
                <c:formatCode>#,##0</c:formatCode>
                <c:ptCount val="16"/>
                <c:pt idx="0">
                  <c:v>0</c:v>
                </c:pt>
                <c:pt idx="1">
                  <c:v>720.19758686361195</c:v>
                </c:pt>
                <c:pt idx="2">
                  <c:v>1271.7058034469524</c:v>
                </c:pt>
                <c:pt idx="3">
                  <c:v>711.86532171374381</c:v>
                </c:pt>
                <c:pt idx="4">
                  <c:v>266.47700864284394</c:v>
                </c:pt>
                <c:pt idx="5">
                  <c:v>287.76844685464368</c:v>
                </c:pt>
                <c:pt idx="6">
                  <c:v>271.96373232273129</c:v>
                </c:pt>
                <c:pt idx="7">
                  <c:v>370.35739789343359</c:v>
                </c:pt>
                <c:pt idx="8">
                  <c:v>607.34276149004245</c:v>
                </c:pt>
                <c:pt idx="9">
                  <c:v>359.86659764952344</c:v>
                </c:pt>
                <c:pt idx="10">
                  <c:v>287.83201987646316</c:v>
                </c:pt>
                <c:pt idx="11">
                  <c:v>484.06364817523399</c:v>
                </c:pt>
                <c:pt idx="12">
                  <c:v>432.07735997606449</c:v>
                </c:pt>
                <c:pt idx="13">
                  <c:v>249.2544821604416</c:v>
                </c:pt>
                <c:pt idx="14">
                  <c:v>200.57347314379467</c:v>
                </c:pt>
                <c:pt idx="15">
                  <c:v>159.89754512201654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2F-469F-ADEE-7845718D625C}"/>
            </c:ext>
          </c:extLst>
        </c:ser>
        <c:ser>
          <c:idx val="1"/>
          <c:order val="1"/>
          <c:tx>
            <c:strRef>
              <c:f>'לוח 2 table'!$AF$6</c:f>
              <c:strCache>
                <c:ptCount val="1"/>
                <c:pt idx="0">
                  <c:v>כתוצאה מירידה בהשתתפות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F-469F-ADEE-7845718D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'לוח 2 table'!$A$94:$A$112</c:f>
              <c:strCache>
                <c:ptCount val="16"/>
                <c:pt idx="0">
                  <c:v>פבר-20</c:v>
                </c:pt>
                <c:pt idx="1">
                  <c:v>מרץ-20</c:v>
                </c:pt>
                <c:pt idx="2">
                  <c:v>אפר-20</c:v>
                </c:pt>
                <c:pt idx="3">
                  <c:v>מאי-20</c:v>
                </c:pt>
                <c:pt idx="4">
                  <c:v>יונ-20</c:v>
                </c:pt>
                <c:pt idx="5">
                  <c:v>יול-20</c:v>
                </c:pt>
                <c:pt idx="6">
                  <c:v>אוג-20</c:v>
                </c:pt>
                <c:pt idx="7">
                  <c:v>ספט-20</c:v>
                </c:pt>
                <c:pt idx="8">
                  <c:v>אוק-20</c:v>
                </c:pt>
                <c:pt idx="9">
                  <c:v>נוב-20</c:v>
                </c:pt>
                <c:pt idx="10">
                  <c:v>דצמ-20</c:v>
                </c:pt>
                <c:pt idx="11">
                  <c:v>ינו-21</c:v>
                </c:pt>
                <c:pt idx="12">
                  <c:v>פבר-21</c:v>
                </c:pt>
                <c:pt idx="13">
                  <c:v>מרץ-21</c:v>
                </c:pt>
                <c:pt idx="14">
                  <c:v>אפר-21*</c:v>
                </c:pt>
                <c:pt idx="15">
                  <c:v>מאי-21*</c:v>
                </c:pt>
              </c:strCache>
            </c:strRef>
          </c:cat>
          <c:val>
            <c:numRef>
              <c:f>'לוח 2 table'!$AF$94:$AF$112</c:f>
              <c:numCache>
                <c:formatCode>#,##0</c:formatCode>
                <c:ptCount val="16"/>
                <c:pt idx="0">
                  <c:v>0</c:v>
                </c:pt>
                <c:pt idx="1">
                  <c:v>36.650613961731729</c:v>
                </c:pt>
                <c:pt idx="2">
                  <c:v>89.9553090681828</c:v>
                </c:pt>
                <c:pt idx="3">
                  <c:v>104.9676056561616</c:v>
                </c:pt>
                <c:pt idx="4">
                  <c:v>77.019944742949349</c:v>
                </c:pt>
                <c:pt idx="5">
                  <c:v>71.701567602510366</c:v>
                </c:pt>
                <c:pt idx="6">
                  <c:v>48.563626545244972</c:v>
                </c:pt>
                <c:pt idx="7">
                  <c:v>105.47602818980121</c:v>
                </c:pt>
                <c:pt idx="8">
                  <c:v>118.54643618119474</c:v>
                </c:pt>
                <c:pt idx="9">
                  <c:v>115.82120500431959</c:v>
                </c:pt>
                <c:pt idx="10">
                  <c:v>148.39862859777205</c:v>
                </c:pt>
                <c:pt idx="11">
                  <c:v>172.34395208250058</c:v>
                </c:pt>
                <c:pt idx="12">
                  <c:v>171.03336279201127</c:v>
                </c:pt>
                <c:pt idx="13">
                  <c:v>146.75445527644754</c:v>
                </c:pt>
                <c:pt idx="14">
                  <c:v>119.68135528876441</c:v>
                </c:pt>
                <c:pt idx="15">
                  <c:v>127.60073816599056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2F-469F-ADEE-7845718D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8066536"/>
        <c:axId val="668068832"/>
      </c:barChart>
      <c:lineChart>
        <c:grouping val="standard"/>
        <c:varyColors val="0"/>
        <c:ser>
          <c:idx val="2"/>
          <c:order val="2"/>
          <c:tx>
            <c:strRef>
              <c:f>'לוח 2 table'!$AE$6</c:f>
              <c:strCache>
                <c:ptCount val="1"/>
                <c:pt idx="0">
                  <c:v>סה"כ אובדן מועסקים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6"/>
              <c:pt idx="0">
                <c:v>פבר-20</c:v>
              </c:pt>
              <c:pt idx="1">
                <c:v>מרץ-20</c:v>
              </c:pt>
              <c:pt idx="2">
                <c:v>אפר-20</c:v>
              </c:pt>
              <c:pt idx="3">
                <c:v>מאי-20</c:v>
              </c:pt>
              <c:pt idx="4">
                <c:v>יונ-20</c:v>
              </c:pt>
              <c:pt idx="5">
                <c:v>יול-20</c:v>
              </c:pt>
              <c:pt idx="6">
                <c:v>אוג-20</c:v>
              </c:pt>
              <c:pt idx="7">
                <c:v>ספט-20</c:v>
              </c:pt>
              <c:pt idx="8">
                <c:v>אוק-20</c:v>
              </c:pt>
              <c:pt idx="9">
                <c:v>נוב-20</c:v>
              </c:pt>
              <c:pt idx="10">
                <c:v>דצמ-20</c:v>
              </c:pt>
              <c:pt idx="11">
                <c:v>ינו-21</c:v>
              </c:pt>
              <c:pt idx="12">
                <c:v>פבר-21</c:v>
              </c:pt>
              <c:pt idx="13">
                <c:v>מרץ-21</c:v>
              </c:pt>
              <c:pt idx="14">
                <c:v>אפר-21*</c:v>
              </c:pt>
              <c:pt idx="15">
                <c:v>מאי-21*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'לוח 2 table'!$AE$94:$AE$112</c:f>
              <c:numCache>
                <c:formatCode>#,##0</c:formatCode>
                <c:ptCount val="16"/>
                <c:pt idx="0">
                  <c:v>0</c:v>
                </c:pt>
                <c:pt idx="1">
                  <c:v>756.84820082534372</c:v>
                </c:pt>
                <c:pt idx="2">
                  <c:v>1361.6611125151351</c:v>
                </c:pt>
                <c:pt idx="3">
                  <c:v>816.83292736990541</c:v>
                </c:pt>
                <c:pt idx="4">
                  <c:v>343.49695338579329</c:v>
                </c:pt>
                <c:pt idx="5">
                  <c:v>359.47001445715404</c:v>
                </c:pt>
                <c:pt idx="6">
                  <c:v>320.52735886797626</c:v>
                </c:pt>
                <c:pt idx="7">
                  <c:v>475.83342608323483</c:v>
                </c:pt>
                <c:pt idx="8">
                  <c:v>725.88919767123718</c:v>
                </c:pt>
                <c:pt idx="9">
                  <c:v>475.68780265384305</c:v>
                </c:pt>
                <c:pt idx="10">
                  <c:v>436.23064847423524</c:v>
                </c:pt>
                <c:pt idx="11">
                  <c:v>656.40760025773454</c:v>
                </c:pt>
                <c:pt idx="12">
                  <c:v>603.11072276807579</c:v>
                </c:pt>
                <c:pt idx="13">
                  <c:v>396.00893743688914</c:v>
                </c:pt>
                <c:pt idx="14">
                  <c:v>320.25482843255907</c:v>
                </c:pt>
                <c:pt idx="15">
                  <c:v>287.49828328800709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2F-469F-ADEE-7845718D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066536"/>
        <c:axId val="668068832"/>
      </c:lineChart>
      <c:catAx>
        <c:axId val="66806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668068832"/>
        <c:crosses val="autoZero"/>
        <c:auto val="1"/>
        <c:lblAlgn val="ctr"/>
        <c:lblOffset val="100"/>
        <c:noMultiLvlLbl val="0"/>
      </c:catAx>
      <c:valAx>
        <c:axId val="66806883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6806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2252239732389354"/>
          <c:y val="0.15271400572430993"/>
          <c:w val="0.35395712921946781"/>
          <c:h val="0.1240416378713536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27510659357397E-2"/>
          <c:y val="0.21970546350160552"/>
          <c:w val="0.85676528158469112"/>
          <c:h val="0.51525082258994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FF97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7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3-454A-BEC4-DF4965C080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נשים </c:v>
                </c:pt>
                <c:pt idx="1">
                  <c:v>גברים</c:v>
                </c:pt>
              </c:strCache>
            </c:strRef>
          </c:cat>
          <c:val>
            <c:numRef>
              <c:f>גיליון1!$B$2:$B$3</c:f>
              <c:numCache>
                <c:formatCode>0.0%</c:formatCode>
                <c:ptCount val="2"/>
                <c:pt idx="0">
                  <c:v>5.9009686655216109E-2</c:v>
                </c:pt>
                <c:pt idx="1">
                  <c:v>7.6645360579052468E-2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3-454A-BEC4-DF4965C08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0001792"/>
        <c:axId val="569998840"/>
      </c:barChart>
      <c:catAx>
        <c:axId val="570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69998840"/>
        <c:crosses val="autoZero"/>
        <c:auto val="1"/>
        <c:lblAlgn val="ctr"/>
        <c:lblOffset val="100"/>
        <c:noMultiLvlLbl val="0"/>
      </c:catAx>
      <c:valAx>
        <c:axId val="569998840"/>
        <c:scaling>
          <c:orientation val="minMax"/>
          <c:max val="0.1500000000000000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700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45625222069928E-2"/>
          <c:y val="0.18743208614094775"/>
          <c:w val="0.8701555044794681"/>
          <c:h val="0.53461484900633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1B-4FF8-90C7-F4A56616D5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חמישון עליון*</c:v>
                </c:pt>
                <c:pt idx="1">
                  <c:v>חמישון תחתון*</c:v>
                </c:pt>
              </c:strCache>
            </c:strRef>
          </c:cat>
          <c:val>
            <c:numRef>
              <c:f>גיליון1!$B$2:$B$3</c:f>
              <c:numCache>
                <c:formatCode>0.0%</c:formatCode>
                <c:ptCount val="2"/>
                <c:pt idx="0">
                  <c:v>2.7594223162493825E-2</c:v>
                </c:pt>
                <c:pt idx="1">
                  <c:v>0.14263903712074366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B-4FF8-90C7-F4A56616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0001792"/>
        <c:axId val="569998840"/>
      </c:barChart>
      <c:catAx>
        <c:axId val="570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69998840"/>
        <c:crosses val="autoZero"/>
        <c:auto val="1"/>
        <c:lblAlgn val="ctr"/>
        <c:lblOffset val="100"/>
        <c:noMultiLvlLbl val="0"/>
      </c:catAx>
      <c:valAx>
        <c:axId val="569998840"/>
        <c:scaling>
          <c:orientation val="minMax"/>
          <c:max val="0.1500000000000000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700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545822547079"/>
          <c:y val="9.7066492552504144E-2"/>
          <c:w val="0.797130182160804"/>
          <c:h val="0.63788965656044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4-4A7C-8393-B7E709CCF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אקדמאים</c:v>
                </c:pt>
                <c:pt idx="1">
                  <c:v>לא אקדמאים</c:v>
                </c:pt>
              </c:strCache>
            </c:strRef>
          </c:cat>
          <c:val>
            <c:numRef>
              <c:f>גיליון1!$B$2:$B$3</c:f>
              <c:numCache>
                <c:formatCode>0.0%</c:formatCode>
                <c:ptCount val="2"/>
                <c:pt idx="0">
                  <c:v>4.8827965060769696E-2</c:v>
                </c:pt>
                <c:pt idx="1">
                  <c:v>8.0077397496796987E-2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4-4A7C-8393-B7E709CCF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0001792"/>
        <c:axId val="569998840"/>
      </c:barChart>
      <c:catAx>
        <c:axId val="570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69998840"/>
        <c:crosses val="autoZero"/>
        <c:auto val="1"/>
        <c:lblAlgn val="ctr"/>
        <c:lblOffset val="100"/>
        <c:noMultiLvlLbl val="0"/>
      </c:catAx>
      <c:valAx>
        <c:axId val="569998840"/>
        <c:scaling>
          <c:orientation val="minMax"/>
          <c:max val="0.1500000000000000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700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73166971219734E-2"/>
          <c:y val="0.1938867616130793"/>
          <c:w val="0.88022796273031823"/>
          <c:h val="0.5539788754227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FFCB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B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8-472B-9576-B9170611D0C0}"/>
              </c:ext>
            </c:extLst>
          </c:dPt>
          <c:dPt>
            <c:idx val="2"/>
            <c:invertIfNegative val="0"/>
            <c:bubble3D val="0"/>
            <c:spPr>
              <a:solidFill>
                <a:srgbClr val="FFCB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8-472B-9576-B9170611D0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יהודים ללא חרדים</c:v>
                </c:pt>
                <c:pt idx="1">
                  <c:v>חרדים</c:v>
                </c:pt>
                <c:pt idx="2">
                  <c:v>ערבים</c:v>
                </c:pt>
              </c:strCache>
            </c:strRef>
          </c:cat>
          <c:val>
            <c:numRef>
              <c:f>גיליון1!$B$2:$B$4</c:f>
              <c:numCache>
                <c:formatCode>0.0%</c:formatCode>
                <c:ptCount val="3"/>
                <c:pt idx="0">
                  <c:v>6.0576292738251707E-2</c:v>
                </c:pt>
                <c:pt idx="1">
                  <c:v>7.6939711927093035E-2</c:v>
                </c:pt>
                <c:pt idx="2">
                  <c:v>0.11808178138650172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58-472B-9576-B9170611D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570001792"/>
        <c:axId val="569998840"/>
      </c:barChart>
      <c:catAx>
        <c:axId val="570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69998840"/>
        <c:crosses val="autoZero"/>
        <c:auto val="1"/>
        <c:lblAlgn val="ctr"/>
        <c:lblOffset val="100"/>
        <c:noMultiLvlLbl val="0"/>
      </c:catAx>
      <c:valAx>
        <c:axId val="569998840"/>
        <c:scaling>
          <c:orientation val="minMax"/>
          <c:max val="0.1500000000000000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700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680" b="1" i="0" baseline="0" dirty="0" smtClean="0">
                <a:effectLst/>
              </a:rPr>
              <a:t>מובטלים בחודש מאי 2021, לפי ענף כלכלי (אלפים)</a:t>
            </a:r>
            <a:endParaRPr lang="he-IL" sz="168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מובטלים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ענפים!$BT$3:$BT$19</c:f>
              <c:strCache>
                <c:ptCount val="17"/>
                <c:pt idx="0">
                  <c:v>שירותי אירוח ואוכל</c:v>
                </c:pt>
                <c:pt idx="1">
                  <c:v>אמנות, בידור ופנאי</c:v>
                </c:pt>
                <c:pt idx="2">
                  <c:v>שירותי ניהול ותמיכה</c:v>
                </c:pt>
                <c:pt idx="3">
                  <c:v>שירותים אחרים</c:v>
                </c:pt>
                <c:pt idx="4">
                  <c:v>חקלאות, ייעור ודיג</c:v>
                </c:pt>
                <c:pt idx="5">
                  <c:v>מסחר סיטוני וקמעוני; תיקון כלי רכב מנועיים ואופנועים</c:v>
                </c:pt>
                <c:pt idx="6">
                  <c:v>שירותי תחבורה, אחסנה, דואר ובלדרות</c:v>
                </c:pt>
                <c:pt idx="7">
                  <c:v>בינוי</c:v>
                </c:pt>
                <c:pt idx="8">
                  <c:v>פעילויות בנדל"ן</c:v>
                </c:pt>
                <c:pt idx="9">
                  <c:v>שירותים פיננסיים ושירותי ביטוח</c:v>
                </c:pt>
                <c:pt idx="10">
                  <c:v>שירותים מקצועיים, מדעיים וטכניים</c:v>
                </c:pt>
                <c:pt idx="11">
                  <c:v>תעשיה</c:v>
                </c:pt>
                <c:pt idx="12">
                  <c:v>חינוך</c:v>
                </c:pt>
                <c:pt idx="13">
                  <c:v>מידע ותקשורת</c:v>
                </c:pt>
                <c:pt idx="14">
                  <c:v>שירותי בריאות, רווחה וסעד</c:v>
                </c:pt>
                <c:pt idx="15">
                  <c:v>מינהל מקומי, מינהל ציבורי וביטחון; ביטוח לאומי חובה</c:v>
                </c:pt>
                <c:pt idx="16">
                  <c:v>משקי בית כמעסיקים; משקי בית המייצרים מגוון טובין ושירותים לשימוש עצמי</c:v>
                </c:pt>
              </c:strCache>
            </c:strRef>
          </c:cat>
          <c:val>
            <c:numRef>
              <c:f>ענפים!$BU$3:$BU$19</c:f>
              <c:numCache>
                <c:formatCode>0</c:formatCode>
                <c:ptCount val="17"/>
                <c:pt idx="0">
                  <c:v>24.066968695640565</c:v>
                </c:pt>
                <c:pt idx="1">
                  <c:v>11.574314932823182</c:v>
                </c:pt>
                <c:pt idx="2">
                  <c:v>17.039839494705202</c:v>
                </c:pt>
                <c:pt idx="3">
                  <c:v>9.5480030660629271</c:v>
                </c:pt>
                <c:pt idx="4">
                  <c:v>3.7006255960464478</c:v>
                </c:pt>
                <c:pt idx="5">
                  <c:v>37.311452417373658</c:v>
                </c:pt>
                <c:pt idx="6">
                  <c:v>11.882306174755097</c:v>
                </c:pt>
                <c:pt idx="7">
                  <c:v>11.87910797214508</c:v>
                </c:pt>
                <c:pt idx="8">
                  <c:v>1.8129498052597046</c:v>
                </c:pt>
                <c:pt idx="9">
                  <c:v>8.0570660247802728</c:v>
                </c:pt>
                <c:pt idx="10">
                  <c:v>18.116486634731292</c:v>
                </c:pt>
                <c:pt idx="11">
                  <c:v>20.157765282154084</c:v>
                </c:pt>
                <c:pt idx="12">
                  <c:v>20.906958830833435</c:v>
                </c:pt>
                <c:pt idx="13">
                  <c:v>8.2685257263183587</c:v>
                </c:pt>
                <c:pt idx="14">
                  <c:v>14.67274885225296</c:v>
                </c:pt>
                <c:pt idx="15">
                  <c:v>13.716561794757842</c:v>
                </c:pt>
                <c:pt idx="16">
                  <c:v>1.2545421662330627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7-4C8D-A663-2D73643F2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3740232"/>
        <c:axId val="653740888"/>
      </c:barChart>
      <c:barChart>
        <c:barDir val="bar"/>
        <c:grouping val="clustered"/>
        <c:varyColors val="0"/>
        <c:ser>
          <c:idx val="0"/>
          <c:order val="1"/>
          <c:tx>
            <c:strRef>
              <c:f>ענפים!$BW$2</c:f>
              <c:strCache>
                <c:ptCount val="1"/>
                <c:pt idx="0">
                  <c:v>שיעור האבטלה בענף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ענפים!$BW$3:$BW$19</c:f>
              <c:numCache>
                <c:formatCode>0%</c:formatCode>
                <c:ptCount val="17"/>
                <c:pt idx="0">
                  <c:v>0.1648451289878837</c:v>
                </c:pt>
                <c:pt idx="1">
                  <c:v>0.15588369804218108</c:v>
                </c:pt>
                <c:pt idx="2">
                  <c:v>0.1099647669849235</c:v>
                </c:pt>
                <c:pt idx="3">
                  <c:v>9.6906548173509813E-2</c:v>
                </c:pt>
                <c:pt idx="4">
                  <c:v>9.6036887144527197E-2</c:v>
                </c:pt>
                <c:pt idx="5">
                  <c:v>8.7233429518621938E-2</c:v>
                </c:pt>
                <c:pt idx="6">
                  <c:v>7.3206349538470036E-2</c:v>
                </c:pt>
                <c:pt idx="7">
                  <c:v>6.5329751141216891E-2</c:v>
                </c:pt>
                <c:pt idx="8">
                  <c:v>6.4756343866978455E-2</c:v>
                </c:pt>
                <c:pt idx="9">
                  <c:v>6.1468605656454088E-2</c:v>
                </c:pt>
                <c:pt idx="10">
                  <c:v>5.4022585434793088E-2</c:v>
                </c:pt>
                <c:pt idx="11">
                  <c:v>5.082261026481788E-2</c:v>
                </c:pt>
                <c:pt idx="12">
                  <c:v>4.029428170771468E-2</c:v>
                </c:pt>
                <c:pt idx="13">
                  <c:v>3.3705089718893168E-2</c:v>
                </c:pt>
                <c:pt idx="14">
                  <c:v>3.205005908780436E-2</c:v>
                </c:pt>
                <c:pt idx="15">
                  <c:v>3.204880157249252E-2</c:v>
                </c:pt>
                <c:pt idx="16">
                  <c:v>1.7019377920773033E-2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7-4C8D-A663-2D73643F2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892920"/>
        <c:axId val="488898824"/>
      </c:barChart>
      <c:catAx>
        <c:axId val="653740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53740888"/>
        <c:crosses val="autoZero"/>
        <c:auto val="1"/>
        <c:lblAlgn val="ctr"/>
        <c:lblOffset val="100"/>
        <c:noMultiLvlLbl val="0"/>
      </c:catAx>
      <c:valAx>
        <c:axId val="653740888"/>
        <c:scaling>
          <c:orientation val="minMax"/>
          <c:max val="50"/>
        </c:scaling>
        <c:delete val="0"/>
        <c:axPos val="t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53740232"/>
        <c:crosses val="autoZero"/>
        <c:crossBetween val="between"/>
      </c:valAx>
      <c:valAx>
        <c:axId val="488898824"/>
        <c:scaling>
          <c:orientation val="minMax"/>
          <c:max val="1"/>
          <c:min val="-100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88892920"/>
        <c:crosses val="autoZero"/>
        <c:crossBetween val="between"/>
      </c:valAx>
      <c:catAx>
        <c:axId val="488892920"/>
        <c:scaling>
          <c:orientation val="maxMin"/>
        </c:scaling>
        <c:delete val="1"/>
        <c:axPos val="r"/>
        <c:majorTickMark val="out"/>
        <c:minorTickMark val="none"/>
        <c:tickLblPos val="nextTo"/>
        <c:crossAx val="4888988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600" b="1" dirty="0"/>
              <a:t>אובדן התעסוקה כתוצאה מעלייה באבטלה וירידה בשיעור ההשתתפות בשוק העבודה בארה"ב </a:t>
            </a:r>
            <a:endParaRPr lang="en-US" sz="1600" b="1" dirty="0"/>
          </a:p>
          <a:p>
            <a:pPr rtl="1">
              <a:defRPr sz="1600" b="1"/>
            </a:pPr>
            <a:r>
              <a:rPr lang="he-IL" sz="1600" b="0" dirty="0"/>
              <a:t>(תקופת הבסיס = רבעון רביעי של 2007)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3805743410616537E-2"/>
          <c:y val="0.21555426775087844"/>
          <c:w val="0.92658394767571617"/>
          <c:h val="0.62610146560918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'US (2)'!$R$33</c:f>
              <c:strCache>
                <c:ptCount val="1"/>
                <c:pt idx="0">
                  <c:v>מזה: אבטלה ממושכת (מעל שנה)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'US (2)'!$M$34:$M$82</c:f>
              <c:strCache>
                <c:ptCount val="49"/>
                <c:pt idx="0">
                  <c:v>Q4-2007</c:v>
                </c:pt>
                <c:pt idx="1">
                  <c:v>Q1-2008</c:v>
                </c:pt>
                <c:pt idx="2">
                  <c:v>Q2-2008</c:v>
                </c:pt>
                <c:pt idx="3">
                  <c:v>Q3-2008</c:v>
                </c:pt>
                <c:pt idx="4">
                  <c:v>Q4-2008</c:v>
                </c:pt>
                <c:pt idx="5">
                  <c:v>Q1-2009</c:v>
                </c:pt>
                <c:pt idx="6">
                  <c:v>Q2-2009</c:v>
                </c:pt>
                <c:pt idx="7">
                  <c:v>Q3-2009</c:v>
                </c:pt>
                <c:pt idx="8">
                  <c:v>Q4-2009</c:v>
                </c:pt>
                <c:pt idx="9">
                  <c:v>Q1-2010</c:v>
                </c:pt>
                <c:pt idx="10">
                  <c:v>Q2-2010</c:v>
                </c:pt>
                <c:pt idx="11">
                  <c:v>Q3-2010</c:v>
                </c:pt>
                <c:pt idx="12">
                  <c:v>Q4-2010</c:v>
                </c:pt>
                <c:pt idx="13">
                  <c:v>Q1-2011</c:v>
                </c:pt>
                <c:pt idx="14">
                  <c:v>Q2-2011</c:v>
                </c:pt>
                <c:pt idx="15">
                  <c:v>Q3-2011</c:v>
                </c:pt>
                <c:pt idx="16">
                  <c:v>Q4-2011</c:v>
                </c:pt>
                <c:pt idx="17">
                  <c:v>Q1-2012</c:v>
                </c:pt>
                <c:pt idx="18">
                  <c:v>Q2-2012</c:v>
                </c:pt>
                <c:pt idx="19">
                  <c:v>Q3-2012</c:v>
                </c:pt>
                <c:pt idx="20">
                  <c:v>Q4-2012</c:v>
                </c:pt>
                <c:pt idx="21">
                  <c:v>Q1-2013</c:v>
                </c:pt>
                <c:pt idx="22">
                  <c:v>Q2-2013</c:v>
                </c:pt>
                <c:pt idx="23">
                  <c:v>Q3-2013</c:v>
                </c:pt>
                <c:pt idx="24">
                  <c:v>Q4-2013</c:v>
                </c:pt>
                <c:pt idx="25">
                  <c:v>Q1-2014</c:v>
                </c:pt>
                <c:pt idx="26">
                  <c:v>Q2-2014</c:v>
                </c:pt>
                <c:pt idx="27">
                  <c:v>Q3-2014</c:v>
                </c:pt>
                <c:pt idx="28">
                  <c:v>Q4-2014</c:v>
                </c:pt>
                <c:pt idx="29">
                  <c:v>Q1-2015</c:v>
                </c:pt>
                <c:pt idx="30">
                  <c:v>Q2-2015</c:v>
                </c:pt>
                <c:pt idx="31">
                  <c:v>Q3-2015</c:v>
                </c:pt>
                <c:pt idx="32">
                  <c:v>Q4-2015</c:v>
                </c:pt>
                <c:pt idx="33">
                  <c:v>Q1-2016</c:v>
                </c:pt>
                <c:pt idx="34">
                  <c:v>Q2-2016</c:v>
                </c:pt>
                <c:pt idx="35">
                  <c:v>Q3-2016</c:v>
                </c:pt>
                <c:pt idx="36">
                  <c:v>Q4-2016</c:v>
                </c:pt>
                <c:pt idx="37">
                  <c:v>Q1-2017</c:v>
                </c:pt>
                <c:pt idx="38">
                  <c:v>Q2-2017</c:v>
                </c:pt>
                <c:pt idx="39">
                  <c:v>Q3-2017</c:v>
                </c:pt>
                <c:pt idx="40">
                  <c:v>Q4-2017</c:v>
                </c:pt>
                <c:pt idx="41">
                  <c:v>Q1-2018</c:v>
                </c:pt>
                <c:pt idx="42">
                  <c:v>Q2-2018</c:v>
                </c:pt>
                <c:pt idx="43">
                  <c:v>Q3-2018</c:v>
                </c:pt>
                <c:pt idx="44">
                  <c:v>Q4-2018</c:v>
                </c:pt>
                <c:pt idx="45">
                  <c:v>Q1-2019</c:v>
                </c:pt>
                <c:pt idx="46">
                  <c:v>Q2-2019</c:v>
                </c:pt>
                <c:pt idx="47">
                  <c:v>Q3-2019</c:v>
                </c:pt>
                <c:pt idx="48">
                  <c:v>Q4-2019</c:v>
                </c:pt>
              </c:strCache>
            </c:strRef>
          </c:cat>
          <c:val>
            <c:numRef>
              <c:f>'US (2)'!$R$34:$R$82</c:f>
              <c:numCache>
                <c:formatCode>General</c:formatCode>
                <c:ptCount val="49"/>
                <c:pt idx="0">
                  <c:v>0</c:v>
                </c:pt>
                <c:pt idx="1">
                  <c:v>9.6287925270000137E-3</c:v>
                </c:pt>
                <c:pt idx="2">
                  <c:v>4.0438576112399989E-2</c:v>
                </c:pt>
                <c:pt idx="3">
                  <c:v>9.5175007614000051E-2</c:v>
                </c:pt>
                <c:pt idx="4">
                  <c:v>0.16747674838110002</c:v>
                </c:pt>
                <c:pt idx="5">
                  <c:v>0.29388037029239994</c:v>
                </c:pt>
                <c:pt idx="6">
                  <c:v>0.41321163543840006</c:v>
                </c:pt>
                <c:pt idx="7">
                  <c:v>0.50770781994500003</c:v>
                </c:pt>
                <c:pt idx="8">
                  <c:v>0.61188031333440007</c:v>
                </c:pt>
                <c:pt idx="9">
                  <c:v>0.71542479692450001</c:v>
                </c:pt>
                <c:pt idx="10">
                  <c:v>0.82178958854600015</c:v>
                </c:pt>
                <c:pt idx="11">
                  <c:v>0.91264703272500014</c:v>
                </c:pt>
                <c:pt idx="12">
                  <c:v>0.99481185020360019</c:v>
                </c:pt>
                <c:pt idx="13">
                  <c:v>0.9303056271672</c:v>
                </c:pt>
                <c:pt idx="14">
                  <c:v>0.96117630823040001</c:v>
                </c:pt>
                <c:pt idx="15">
                  <c:v>0.96595895131679976</c:v>
                </c:pt>
                <c:pt idx="16">
                  <c:v>0.860187906088</c:v>
                </c:pt>
                <c:pt idx="17">
                  <c:v>0.74763474715240008</c:v>
                </c:pt>
                <c:pt idx="18">
                  <c:v>0.72039615925970002</c:v>
                </c:pt>
                <c:pt idx="19">
                  <c:v>0.68816036080559995</c:v>
                </c:pt>
                <c:pt idx="20">
                  <c:v>0.6254583425650001</c:v>
                </c:pt>
                <c:pt idx="21">
                  <c:v>0.56841430127360004</c:v>
                </c:pt>
                <c:pt idx="22">
                  <c:v>0.52739020386960012</c:v>
                </c:pt>
                <c:pt idx="23">
                  <c:v>0.46830871163700005</c:v>
                </c:pt>
                <c:pt idx="24">
                  <c:v>0.38139014610450012</c:v>
                </c:pt>
                <c:pt idx="25">
                  <c:v>0.30496101787139995</c:v>
                </c:pt>
                <c:pt idx="26">
                  <c:v>0.21911748970029998</c:v>
                </c:pt>
                <c:pt idx="27">
                  <c:v>0.1973502603758</c:v>
                </c:pt>
                <c:pt idx="28">
                  <c:v>0.1290158468757</c:v>
                </c:pt>
                <c:pt idx="29">
                  <c:v>8.5685142904199957E-2</c:v>
                </c:pt>
                <c:pt idx="30">
                  <c:v>6.8543525223600049E-2</c:v>
                </c:pt>
                <c:pt idx="31">
                  <c:v>1.8152837139599989E-2</c:v>
                </c:pt>
                <c:pt idx="32">
                  <c:v>1.4516323170800016E-2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0-4EE9-864A-18BC14D13E5C}"/>
            </c:ext>
          </c:extLst>
        </c:ser>
        <c:ser>
          <c:idx val="1"/>
          <c:order val="1"/>
          <c:tx>
            <c:strRef>
              <c:f>'US (2)'!$S$33</c:f>
              <c:strCache>
                <c:ptCount val="1"/>
                <c:pt idx="0">
                  <c:v>עליה באבטלה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'US (2)'!$M$34:$M$82</c:f>
              <c:strCache>
                <c:ptCount val="49"/>
                <c:pt idx="0">
                  <c:v>Q4-2007</c:v>
                </c:pt>
                <c:pt idx="1">
                  <c:v>Q1-2008</c:v>
                </c:pt>
                <c:pt idx="2">
                  <c:v>Q2-2008</c:v>
                </c:pt>
                <c:pt idx="3">
                  <c:v>Q3-2008</c:v>
                </c:pt>
                <c:pt idx="4">
                  <c:v>Q4-2008</c:v>
                </c:pt>
                <c:pt idx="5">
                  <c:v>Q1-2009</c:v>
                </c:pt>
                <c:pt idx="6">
                  <c:v>Q2-2009</c:v>
                </c:pt>
                <c:pt idx="7">
                  <c:v>Q3-2009</c:v>
                </c:pt>
                <c:pt idx="8">
                  <c:v>Q4-2009</c:v>
                </c:pt>
                <c:pt idx="9">
                  <c:v>Q1-2010</c:v>
                </c:pt>
                <c:pt idx="10">
                  <c:v>Q2-2010</c:v>
                </c:pt>
                <c:pt idx="11">
                  <c:v>Q3-2010</c:v>
                </c:pt>
                <c:pt idx="12">
                  <c:v>Q4-2010</c:v>
                </c:pt>
                <c:pt idx="13">
                  <c:v>Q1-2011</c:v>
                </c:pt>
                <c:pt idx="14">
                  <c:v>Q2-2011</c:v>
                </c:pt>
                <c:pt idx="15">
                  <c:v>Q3-2011</c:v>
                </c:pt>
                <c:pt idx="16">
                  <c:v>Q4-2011</c:v>
                </c:pt>
                <c:pt idx="17">
                  <c:v>Q1-2012</c:v>
                </c:pt>
                <c:pt idx="18">
                  <c:v>Q2-2012</c:v>
                </c:pt>
                <c:pt idx="19">
                  <c:v>Q3-2012</c:v>
                </c:pt>
                <c:pt idx="20">
                  <c:v>Q4-2012</c:v>
                </c:pt>
                <c:pt idx="21">
                  <c:v>Q1-2013</c:v>
                </c:pt>
                <c:pt idx="22">
                  <c:v>Q2-2013</c:v>
                </c:pt>
                <c:pt idx="23">
                  <c:v>Q3-2013</c:v>
                </c:pt>
                <c:pt idx="24">
                  <c:v>Q4-2013</c:v>
                </c:pt>
                <c:pt idx="25">
                  <c:v>Q1-2014</c:v>
                </c:pt>
                <c:pt idx="26">
                  <c:v>Q2-2014</c:v>
                </c:pt>
                <c:pt idx="27">
                  <c:v>Q3-2014</c:v>
                </c:pt>
                <c:pt idx="28">
                  <c:v>Q4-2014</c:v>
                </c:pt>
                <c:pt idx="29">
                  <c:v>Q1-2015</c:v>
                </c:pt>
                <c:pt idx="30">
                  <c:v>Q2-2015</c:v>
                </c:pt>
                <c:pt idx="31">
                  <c:v>Q3-2015</c:v>
                </c:pt>
                <c:pt idx="32">
                  <c:v>Q4-2015</c:v>
                </c:pt>
                <c:pt idx="33">
                  <c:v>Q1-2016</c:v>
                </c:pt>
                <c:pt idx="34">
                  <c:v>Q2-2016</c:v>
                </c:pt>
                <c:pt idx="35">
                  <c:v>Q3-2016</c:v>
                </c:pt>
                <c:pt idx="36">
                  <c:v>Q4-2016</c:v>
                </c:pt>
                <c:pt idx="37">
                  <c:v>Q1-2017</c:v>
                </c:pt>
                <c:pt idx="38">
                  <c:v>Q2-2017</c:v>
                </c:pt>
                <c:pt idx="39">
                  <c:v>Q3-2017</c:v>
                </c:pt>
                <c:pt idx="40">
                  <c:v>Q4-2017</c:v>
                </c:pt>
                <c:pt idx="41">
                  <c:v>Q1-2018</c:v>
                </c:pt>
                <c:pt idx="42">
                  <c:v>Q2-2018</c:v>
                </c:pt>
                <c:pt idx="43">
                  <c:v>Q3-2018</c:v>
                </c:pt>
                <c:pt idx="44">
                  <c:v>Q4-2018</c:v>
                </c:pt>
                <c:pt idx="45">
                  <c:v>Q1-2019</c:v>
                </c:pt>
                <c:pt idx="46">
                  <c:v>Q2-2019</c:v>
                </c:pt>
                <c:pt idx="47">
                  <c:v>Q3-2019</c:v>
                </c:pt>
                <c:pt idx="48">
                  <c:v>Q4-2019</c:v>
                </c:pt>
              </c:strCache>
            </c:strRef>
          </c:cat>
          <c:val>
            <c:numRef>
              <c:f>'US (2)'!$S$34:$S$82</c:f>
              <c:numCache>
                <c:formatCode>General</c:formatCode>
                <c:ptCount val="49"/>
                <c:pt idx="0">
                  <c:v>0</c:v>
                </c:pt>
                <c:pt idx="1">
                  <c:v>8.6616207473000112E-2</c:v>
                </c:pt>
                <c:pt idx="2">
                  <c:v>0.36033342388759992</c:v>
                </c:pt>
                <c:pt idx="3">
                  <c:v>0.83075099238600036</c:v>
                </c:pt>
                <c:pt idx="4">
                  <c:v>1.4062762516189</c:v>
                </c:pt>
                <c:pt idx="5">
                  <c:v>2.3147236297075997</c:v>
                </c:pt>
                <c:pt idx="6">
                  <c:v>2.9464073645616002</c:v>
                </c:pt>
                <c:pt idx="7">
                  <c:v>3.143117180055</c:v>
                </c:pt>
                <c:pt idx="8">
                  <c:v>3.1531106866656002</c:v>
                </c:pt>
                <c:pt idx="9">
                  <c:v>2.9752102030755001</c:v>
                </c:pt>
                <c:pt idx="10">
                  <c:v>2.766955411454</c:v>
                </c:pt>
                <c:pt idx="11">
                  <c:v>2.5609779672750004</c:v>
                </c:pt>
                <c:pt idx="12">
                  <c:v>2.4370341497963999</c:v>
                </c:pt>
                <c:pt idx="13">
                  <c:v>2.1046363728327999</c:v>
                </c:pt>
                <c:pt idx="14">
                  <c:v>2.0985996917696004</c:v>
                </c:pt>
                <c:pt idx="15">
                  <c:v>2.0962970486831995</c:v>
                </c:pt>
                <c:pt idx="16">
                  <c:v>1.8861420939120004</c:v>
                </c:pt>
                <c:pt idx="17">
                  <c:v>1.6662362528476002</c:v>
                </c:pt>
                <c:pt idx="18">
                  <c:v>1.6392908407403002</c:v>
                </c:pt>
                <c:pt idx="19">
                  <c:v>1.6076076391943996</c:v>
                </c:pt>
                <c:pt idx="20">
                  <c:v>1.509703657435</c:v>
                </c:pt>
                <c:pt idx="21">
                  <c:v>1.4272976987264001</c:v>
                </c:pt>
                <c:pt idx="22">
                  <c:v>1.3835137961304003</c:v>
                </c:pt>
                <c:pt idx="23">
                  <c:v>1.2844682883630001</c:v>
                </c:pt>
                <c:pt idx="24">
                  <c:v>1.0904568538955002</c:v>
                </c:pt>
                <c:pt idx="25">
                  <c:v>0.90397698212859978</c:v>
                </c:pt>
                <c:pt idx="26">
                  <c:v>0.67219351029969998</c:v>
                </c:pt>
                <c:pt idx="27">
                  <c:v>0.62895073962420001</c:v>
                </c:pt>
                <c:pt idx="28">
                  <c:v>0.43139315312429993</c:v>
                </c:pt>
                <c:pt idx="29">
                  <c:v>0.3048938570957998</c:v>
                </c:pt>
                <c:pt idx="30">
                  <c:v>0.26187047477640019</c:v>
                </c:pt>
                <c:pt idx="31">
                  <c:v>7.4475162860399943E-2</c:v>
                </c:pt>
                <c:pt idx="32">
                  <c:v>6.3310676829200066E-2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0-4EE9-864A-18BC14D13E5C}"/>
            </c:ext>
          </c:extLst>
        </c:ser>
        <c:ser>
          <c:idx val="2"/>
          <c:order val="2"/>
          <c:tx>
            <c:strRef>
              <c:f>'US (2)'!$T$33</c:f>
              <c:strCache>
                <c:ptCount val="1"/>
                <c:pt idx="0">
                  <c:v>ירידה בהשתתפות בשוק העבודה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'US (2)'!$M$34:$M$82</c:f>
              <c:strCache>
                <c:ptCount val="49"/>
                <c:pt idx="0">
                  <c:v>Q4-2007</c:v>
                </c:pt>
                <c:pt idx="1">
                  <c:v>Q1-2008</c:v>
                </c:pt>
                <c:pt idx="2">
                  <c:v>Q2-2008</c:v>
                </c:pt>
                <c:pt idx="3">
                  <c:v>Q3-2008</c:v>
                </c:pt>
                <c:pt idx="4">
                  <c:v>Q4-2008</c:v>
                </c:pt>
                <c:pt idx="5">
                  <c:v>Q1-2009</c:v>
                </c:pt>
                <c:pt idx="6">
                  <c:v>Q2-2009</c:v>
                </c:pt>
                <c:pt idx="7">
                  <c:v>Q3-2009</c:v>
                </c:pt>
                <c:pt idx="8">
                  <c:v>Q4-2009</c:v>
                </c:pt>
                <c:pt idx="9">
                  <c:v>Q1-2010</c:v>
                </c:pt>
                <c:pt idx="10">
                  <c:v>Q2-2010</c:v>
                </c:pt>
                <c:pt idx="11">
                  <c:v>Q3-2010</c:v>
                </c:pt>
                <c:pt idx="12">
                  <c:v>Q4-2010</c:v>
                </c:pt>
                <c:pt idx="13">
                  <c:v>Q1-2011</c:v>
                </c:pt>
                <c:pt idx="14">
                  <c:v>Q2-2011</c:v>
                </c:pt>
                <c:pt idx="15">
                  <c:v>Q3-2011</c:v>
                </c:pt>
                <c:pt idx="16">
                  <c:v>Q4-2011</c:v>
                </c:pt>
                <c:pt idx="17">
                  <c:v>Q1-2012</c:v>
                </c:pt>
                <c:pt idx="18">
                  <c:v>Q2-2012</c:v>
                </c:pt>
                <c:pt idx="19">
                  <c:v>Q3-2012</c:v>
                </c:pt>
                <c:pt idx="20">
                  <c:v>Q4-2012</c:v>
                </c:pt>
                <c:pt idx="21">
                  <c:v>Q1-2013</c:v>
                </c:pt>
                <c:pt idx="22">
                  <c:v>Q2-2013</c:v>
                </c:pt>
                <c:pt idx="23">
                  <c:v>Q3-2013</c:v>
                </c:pt>
                <c:pt idx="24">
                  <c:v>Q4-2013</c:v>
                </c:pt>
                <c:pt idx="25">
                  <c:v>Q1-2014</c:v>
                </c:pt>
                <c:pt idx="26">
                  <c:v>Q2-2014</c:v>
                </c:pt>
                <c:pt idx="27">
                  <c:v>Q3-2014</c:v>
                </c:pt>
                <c:pt idx="28">
                  <c:v>Q4-2014</c:v>
                </c:pt>
                <c:pt idx="29">
                  <c:v>Q1-2015</c:v>
                </c:pt>
                <c:pt idx="30">
                  <c:v>Q2-2015</c:v>
                </c:pt>
                <c:pt idx="31">
                  <c:v>Q3-2015</c:v>
                </c:pt>
                <c:pt idx="32">
                  <c:v>Q4-2015</c:v>
                </c:pt>
                <c:pt idx="33">
                  <c:v>Q1-2016</c:v>
                </c:pt>
                <c:pt idx="34">
                  <c:v>Q2-2016</c:v>
                </c:pt>
                <c:pt idx="35">
                  <c:v>Q3-2016</c:v>
                </c:pt>
                <c:pt idx="36">
                  <c:v>Q4-2016</c:v>
                </c:pt>
                <c:pt idx="37">
                  <c:v>Q1-2017</c:v>
                </c:pt>
                <c:pt idx="38">
                  <c:v>Q2-2017</c:v>
                </c:pt>
                <c:pt idx="39">
                  <c:v>Q3-2017</c:v>
                </c:pt>
                <c:pt idx="40">
                  <c:v>Q4-2017</c:v>
                </c:pt>
                <c:pt idx="41">
                  <c:v>Q1-2018</c:v>
                </c:pt>
                <c:pt idx="42">
                  <c:v>Q2-2018</c:v>
                </c:pt>
                <c:pt idx="43">
                  <c:v>Q3-2018</c:v>
                </c:pt>
                <c:pt idx="44">
                  <c:v>Q4-2018</c:v>
                </c:pt>
                <c:pt idx="45">
                  <c:v>Q1-2019</c:v>
                </c:pt>
                <c:pt idx="46">
                  <c:v>Q2-2019</c:v>
                </c:pt>
                <c:pt idx="47">
                  <c:v>Q3-2019</c:v>
                </c:pt>
                <c:pt idx="48">
                  <c:v>Q4-2019</c:v>
                </c:pt>
              </c:strCache>
            </c:strRef>
          </c:cat>
          <c:val>
            <c:numRef>
              <c:f>'US (2)'!$T$34:$T$82</c:f>
              <c:numCache>
                <c:formatCode>General</c:formatCode>
                <c:ptCount val="49"/>
                <c:pt idx="0">
                  <c:v>0</c:v>
                </c:pt>
                <c:pt idx="1">
                  <c:v>2.2055000000004835E-2</c:v>
                </c:pt>
                <c:pt idx="2">
                  <c:v>-1.9971999999992107E-2</c:v>
                </c:pt>
                <c:pt idx="3">
                  <c:v>-1.9225999999999743E-2</c:v>
                </c:pt>
                <c:pt idx="4">
                  <c:v>8.8046999999999542E-2</c:v>
                </c:pt>
                <c:pt idx="5">
                  <c:v>0.35789600000001087</c:v>
                </c:pt>
                <c:pt idx="6">
                  <c:v>0.35598100000000876</c:v>
                </c:pt>
                <c:pt idx="7">
                  <c:v>0.72097500000000769</c:v>
                </c:pt>
                <c:pt idx="8">
                  <c:v>1.2920090000000015</c:v>
                </c:pt>
                <c:pt idx="9">
                  <c:v>1.1946650000000005</c:v>
                </c:pt>
                <c:pt idx="10">
                  <c:v>1.2198549999999981</c:v>
                </c:pt>
                <c:pt idx="11">
                  <c:v>1.4700750000000062</c:v>
                </c:pt>
                <c:pt idx="12">
                  <c:v>1.741254000000005</c:v>
                </c:pt>
                <c:pt idx="13">
                  <c:v>1.9337579999999988</c:v>
                </c:pt>
                <c:pt idx="14">
                  <c:v>2.0529240000000031</c:v>
                </c:pt>
                <c:pt idx="15">
                  <c:v>2.0164439999999981</c:v>
                </c:pt>
                <c:pt idx="16">
                  <c:v>2.0830700000000064</c:v>
                </c:pt>
                <c:pt idx="17">
                  <c:v>2.2540290000000027</c:v>
                </c:pt>
                <c:pt idx="18">
                  <c:v>2.2156129999999985</c:v>
                </c:pt>
                <c:pt idx="19">
                  <c:v>2.2429320000000059</c:v>
                </c:pt>
                <c:pt idx="20">
                  <c:v>2.1148379999999998</c:v>
                </c:pt>
                <c:pt idx="21">
                  <c:v>2.4067880000000033</c:v>
                </c:pt>
                <c:pt idx="22">
                  <c:v>2.3819960000000027</c:v>
                </c:pt>
                <c:pt idx="23">
                  <c:v>2.4307230000000093</c:v>
                </c:pt>
                <c:pt idx="24">
                  <c:v>2.7813530000000064</c:v>
                </c:pt>
                <c:pt idx="25">
                  <c:v>2.6578619999999979</c:v>
                </c:pt>
                <c:pt idx="26">
                  <c:v>2.6824890000000057</c:v>
                </c:pt>
                <c:pt idx="27">
                  <c:v>2.5813990000000056</c:v>
                </c:pt>
                <c:pt idx="28">
                  <c:v>2.5492910000000037</c:v>
                </c:pt>
                <c:pt idx="29">
                  <c:v>2.7367210000000055</c:v>
                </c:pt>
                <c:pt idx="30">
                  <c:v>2.5560859999999979</c:v>
                </c:pt>
                <c:pt idx="31">
                  <c:v>2.8552720000000043</c:v>
                </c:pt>
                <c:pt idx="32">
                  <c:v>2.6753730000000067</c:v>
                </c:pt>
                <c:pt idx="33">
                  <c:v>2.377200000000002</c:v>
                </c:pt>
                <c:pt idx="34">
                  <c:v>2.3913000000000011</c:v>
                </c:pt>
                <c:pt idx="35">
                  <c:v>2.2665000000000077</c:v>
                </c:pt>
                <c:pt idx="36">
                  <c:v>2.1366000000000014</c:v>
                </c:pt>
                <c:pt idx="37">
                  <c:v>1.8305000000000007</c:v>
                </c:pt>
                <c:pt idx="38">
                  <c:v>1.540300000000002</c:v>
                </c:pt>
                <c:pt idx="39">
                  <c:v>1.3722000000000065</c:v>
                </c:pt>
                <c:pt idx="40">
                  <c:v>1.3807000000000045</c:v>
                </c:pt>
                <c:pt idx="41">
                  <c:v>1.1146999999999991</c:v>
                </c:pt>
                <c:pt idx="42">
                  <c:v>0.93900000000000716</c:v>
                </c:pt>
                <c:pt idx="43">
                  <c:v>0.90980000000000416</c:v>
                </c:pt>
                <c:pt idx="44">
                  <c:v>0.69280000000000541</c:v>
                </c:pt>
                <c:pt idx="45">
                  <c:v>0.5660000000000025</c:v>
                </c:pt>
                <c:pt idx="46">
                  <c:v>0.42670000000001096</c:v>
                </c:pt>
                <c:pt idx="47">
                  <c:v>0.17750000000000909</c:v>
                </c:pt>
                <c:pt idx="48">
                  <c:v>-4.3199999999998795E-2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0-4EE9-864A-18BC14D13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107464"/>
        <c:axId val="787107792"/>
      </c:barChart>
      <c:catAx>
        <c:axId val="7871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87107792"/>
        <c:crosses val="autoZero"/>
        <c:auto val="1"/>
        <c:lblAlgn val="ctr"/>
        <c:lblOffset val="100"/>
        <c:noMultiLvlLbl val="0"/>
      </c:catAx>
      <c:valAx>
        <c:axId val="787107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871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22343040453279"/>
          <c:y val="0.13435219407082921"/>
          <c:w val="0.75770904386687044"/>
          <c:h val="6.3106328353613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2020B3-D219-4E57-BB9A-7621E3A1A2DD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FC114-C7CC-462E-8586-AA7314FBF0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01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BE3BA-6F21-4DAD-BA89-730C78040CD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7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FC114-C7CC-462E-8586-AA7314FBF01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64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FC114-C7CC-462E-8586-AA7314FBF01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98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FC114-C7CC-462E-8586-AA7314FBF01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FC114-C7CC-462E-8586-AA7314FBF01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72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3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4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86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35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7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37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43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48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57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161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549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" y="6385857"/>
            <a:ext cx="1472184" cy="45801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75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2796" y="1333500"/>
            <a:ext cx="11646408" cy="4843463"/>
          </a:xfrm>
        </p:spPr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מחבר ישר 7"/>
          <p:cNvCxnSpPr/>
          <p:nvPr userDrawn="1"/>
        </p:nvCxnSpPr>
        <p:spPr>
          <a:xfrm flipH="1" flipV="1">
            <a:off x="146304" y="798756"/>
            <a:ext cx="1191158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70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54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095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0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2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73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76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50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2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740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46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441704" y="154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9EC4-4336-418B-8F69-E97CBC9439A9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7EB9-DA57-44BD-BC49-8520850CAE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43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CB44-4AE3-4F0A-B197-BC66D04945E6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E971-6AEF-44BB-857B-C6C64CB732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98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2434A-FA99-4B67-A286-60F74711844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198531" y="1622176"/>
            <a:ext cx="6385397" cy="3514954"/>
          </a:xfrm>
        </p:spPr>
        <p:txBody>
          <a:bodyPr>
            <a:normAutofit fontScale="90000"/>
          </a:bodyPr>
          <a:lstStyle/>
          <a:p>
            <a:r>
              <a:rPr lang="he-IL" sz="49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השפעות משבר הקורונה בשוק העבודה</a:t>
            </a:r>
            <a:r>
              <a:rPr lang="en-US" sz="53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3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53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53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1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שירה גרינברג</a:t>
            </a:r>
            <a:br>
              <a:rPr lang="he-IL" sz="31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הכלכלנית הראשית, משרד האוצר</a:t>
            </a:r>
            <a:r>
              <a:rPr lang="he-IL" sz="3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3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b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יוני 2021</a:t>
            </a:r>
            <a:endParaRPr lang="he-IL" sz="32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שינוי מבני בישראל בעקבות המשבר עלול להגדיל את אי השוויון בטווח הבינוני</a:t>
            </a: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2332179" y="6320962"/>
            <a:ext cx="9757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e-IL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עיבודים של אגף הכלכלן הראשי לנתוני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World Income Inequality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&amp; FRED </a:t>
            </a:r>
            <a:endParaRPr lang="he-IL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e-I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לפני תשלומי העברה </a:t>
            </a:r>
            <a:r>
              <a:rPr lang="he-IL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ומיסים</a:t>
            </a:r>
            <a:endParaRPr lang="he-IL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2835164178"/>
              </p:ext>
            </p:extLst>
          </p:nvPr>
        </p:nvGraphicFramePr>
        <p:xfrm>
          <a:off x="297455" y="1200839"/>
          <a:ext cx="11693259" cy="513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38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7576" y="1161827"/>
            <a:ext cx="12062908" cy="3700630"/>
          </a:xfrm>
        </p:spPr>
        <p:txBody>
          <a:bodyPr>
            <a:normAutofit/>
          </a:bodyPr>
          <a:lstStyle/>
          <a:p>
            <a:r>
              <a:rPr lang="he-IL" sz="7200" dirty="0" smtClean="0"/>
              <a:t>תודה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359643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שוק העבודה ספג זעזוע חסר תקדים ב-2020</a:t>
            </a:r>
          </a:p>
        </p:txBody>
      </p:sp>
      <p:sp>
        <p:nvSpPr>
          <p:cNvPr id="4" name="מלבן 3"/>
          <p:cNvSpPr/>
          <p:nvPr/>
        </p:nvSpPr>
        <p:spPr>
          <a:xfrm>
            <a:off x="1685925" y="6106188"/>
            <a:ext cx="10506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 אגף הכלכלן הראשי לנתוני </a:t>
            </a:r>
            <a:r>
              <a:rPr lang="he-I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סכ"א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וה-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נתוני התעסוקה אינם כוללים חל"ת במשבר הקורונה. השינוי בשיעור התעסוקה בשנות המשבר שנבחרו עבור ישראל מייצג את השינוי משיא מקומי של שיעור התעסוקה לשפל מקומי, בתדירות </a:t>
            </a:r>
            <a:r>
              <a:rPr 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שנתית</a:t>
            </a:r>
            <a:endParaRPr lang="he-I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1858542369"/>
              </p:ext>
            </p:extLst>
          </p:nvPr>
        </p:nvGraphicFramePr>
        <p:xfrm>
          <a:off x="414146" y="941476"/>
          <a:ext cx="11363707" cy="496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הפגיעה בשוק העבודה ב-2020 הייתה גבוהה גם בהשוואה בין לאומית</a:t>
            </a:r>
          </a:p>
        </p:txBody>
      </p:sp>
      <p:sp>
        <p:nvSpPr>
          <p:cNvPr id="4" name="מלבן 3"/>
          <p:cNvSpPr/>
          <p:nvPr/>
        </p:nvSpPr>
        <p:spPr>
          <a:xfrm>
            <a:off x="1663891" y="6313966"/>
            <a:ext cx="1050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 אגף הכלכלן הראשי לנתוני </a:t>
            </a:r>
            <a:r>
              <a:rPr lang="he-I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סכ"א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וה-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Eurostat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ממוצע המדינות אינו כולל את בריטניה – לגביה אין נתונים לרבעון הרביעי</a:t>
            </a:r>
            <a:r>
              <a:rPr 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** 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נתונים מקוריים (ללא ניכוי עונתיות</a:t>
            </a:r>
            <a:r>
              <a:rPr 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2565080350"/>
              </p:ext>
            </p:extLst>
          </p:nvPr>
        </p:nvGraphicFramePr>
        <p:xfrm>
          <a:off x="327293" y="996696"/>
          <a:ext cx="11537415" cy="529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מלבן 6"/>
          <p:cNvSpPr/>
          <p:nvPr/>
        </p:nvSpPr>
        <p:spPr>
          <a:xfrm>
            <a:off x="5970492" y="1880171"/>
            <a:ext cx="380355" cy="429005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6726750" y="1889350"/>
            <a:ext cx="380355" cy="429005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456000" y="1880171"/>
            <a:ext cx="455101" cy="429922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8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המגמה בשוק העבודה חיובית אך עדיין רחוקה מהתאוששות מלאה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081141" y="6192399"/>
            <a:ext cx="11107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 אגף הכלכלן הראשי לסקרי כוח אדם של הלמ"ס. נתונים מקוריים (לא </a:t>
            </a:r>
            <a:r>
              <a:rPr lang="he-I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מנוכי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עונתיות).</a:t>
            </a:r>
          </a:p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החל מחודש אפריל נעשה תקנון לשיעור ההשתתפות כשהמשיבים על היעדרות ממקום עבודתם מעל 12 חודשים סווגו כנמצאים בחל"ת.</a:t>
            </a:r>
          </a:p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החישוב משקלל את שיעור התעסוקה (בניכוי חל"ת) ושיעור ההשתתפות עם גודל האוכלוסייה בכל תקופה כך שלוקח בחשבון גם את גידול האוכלוסייה בגילאי העבודה. </a:t>
            </a:r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3796475761"/>
              </p:ext>
            </p:extLst>
          </p:nvPr>
        </p:nvGraphicFramePr>
        <p:xfrm>
          <a:off x="202662" y="1024566"/>
          <a:ext cx="11786676" cy="495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45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-184715" y="1480093"/>
            <a:ext cx="12561430" cy="44644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ירידה חדה יותר בתעסוקת גברים, חמישוני הכנסה נמוכים, לא אקדמאים, ערבים </a:t>
            </a:r>
            <a:r>
              <a:rPr lang="he-IL" dirty="0" smtClean="0"/>
              <a:t>וחרדים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070124" y="6316512"/>
            <a:ext cx="1110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לפי </a:t>
            </a:r>
            <a:r>
              <a:rPr 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סך ההכנסה 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מעבודה בשנת </a:t>
            </a:r>
            <a:r>
              <a:rPr 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של גילאי 25-64</a:t>
            </a:r>
            <a:endParaRPr lang="he-I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עיבודים של אגף הכלכלן הראשי לנתוני </a:t>
            </a:r>
            <a:r>
              <a:rPr lang="he-I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סכ"א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של הלמ"ס</a:t>
            </a:r>
          </a:p>
        </p:txBody>
      </p:sp>
      <p:graphicFrame>
        <p:nvGraphicFramePr>
          <p:cNvPr id="7" name="תרשים 6"/>
          <p:cNvGraphicFramePr/>
          <p:nvPr>
            <p:extLst/>
          </p:nvPr>
        </p:nvGraphicFramePr>
        <p:xfrm>
          <a:off x="6066186" y="1642424"/>
          <a:ext cx="5043456" cy="1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תרשים 7"/>
          <p:cNvGraphicFramePr/>
          <p:nvPr>
            <p:extLst/>
          </p:nvPr>
        </p:nvGraphicFramePr>
        <p:xfrm>
          <a:off x="6096000" y="3804608"/>
          <a:ext cx="5043456" cy="1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תרשים 8"/>
          <p:cNvGraphicFramePr/>
          <p:nvPr>
            <p:extLst/>
          </p:nvPr>
        </p:nvGraphicFramePr>
        <p:xfrm>
          <a:off x="857528" y="1642424"/>
          <a:ext cx="5043456" cy="1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תרשים 9"/>
          <p:cNvGraphicFramePr/>
          <p:nvPr>
            <p:extLst/>
          </p:nvPr>
        </p:nvGraphicFramePr>
        <p:xfrm>
          <a:off x="857528" y="3792880"/>
          <a:ext cx="5043456" cy="1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94737" y="1028632"/>
            <a:ext cx="7996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הירידה בשיעור התעסוקה, מאי 2021 בהשוואה לינואר 2020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869677"/>
              </p:ext>
            </p:extLst>
          </p:nvPr>
        </p:nvGraphicFramePr>
        <p:xfrm>
          <a:off x="291353" y="1036639"/>
          <a:ext cx="11609294" cy="529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שיעור אבטלה בענפי המשק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179883" y="6334780"/>
            <a:ext cx="1201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מספר המובטלים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(כולל חל"ת) בחודש מאי 2021 חלקי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סך המועסקים והמובטלים בחודש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מאי באותו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ענף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הנתונים אינם כוללים "מתייאשים".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מקור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עיבודים לסקרי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כוח אדם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של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הלמ"ס. נתונים מקוריים (לא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מנוכי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עונתיות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תיבת טקסט 2"/>
          <p:cNvSpPr txBox="1">
            <a:spLocks noChangeArrowheads="1"/>
          </p:cNvSpPr>
          <p:nvPr/>
        </p:nvSpPr>
        <p:spPr bwMode="auto">
          <a:xfrm flipH="1">
            <a:off x="10386456" y="1617629"/>
            <a:ext cx="1659868" cy="345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שיעור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האבטלה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בענף*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54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קיים עדיין חשש מתרחיש עלייה איטית בשיעור התעסוקה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420315" y="6537690"/>
            <a:ext cx="9757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מקור: עיבודי אגף הכלכלן הראשי לנתוני ה-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 Bureau of Labor Statistics.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AD670C06-6F45-4913-8D53-173645029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548247"/>
              </p:ext>
            </p:extLst>
          </p:nvPr>
        </p:nvGraphicFramePr>
        <p:xfrm>
          <a:off x="400050" y="1057275"/>
          <a:ext cx="11401425" cy="515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המשבר בארה"ב והשינוי המבני שבא בעקבותיו פגע במידת ההתאמה של הלא מועסקים למשרות הפנויות</a:t>
            </a:r>
            <a:endParaRPr lang="he-IL" sz="2400" dirty="0"/>
          </a:p>
        </p:txBody>
      </p:sp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8F9FB906-617E-41F5-8BD1-6EDE91940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755715"/>
              </p:ext>
            </p:extLst>
          </p:nvPr>
        </p:nvGraphicFramePr>
        <p:xfrm>
          <a:off x="185738" y="1057275"/>
          <a:ext cx="11672887" cy="52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לבן 4"/>
          <p:cNvSpPr/>
          <p:nvPr/>
        </p:nvSpPr>
        <p:spPr>
          <a:xfrm>
            <a:off x="2420315" y="6537690"/>
            <a:ext cx="9757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מקור: עיבודי אגף הכלכלן הראשי לנתוני ה-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 Bureau of Labor Statistics.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צמיחת המשק תסייע להתאוששות בשוק העבודה</a:t>
            </a:r>
          </a:p>
        </p:txBody>
      </p:sp>
      <p:sp>
        <p:nvSpPr>
          <p:cNvPr id="4" name="מלבן 3"/>
          <p:cNvSpPr/>
          <p:nvPr/>
        </p:nvSpPr>
        <p:spPr>
          <a:xfrm>
            <a:off x="1663891" y="6535844"/>
            <a:ext cx="1050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Clr>
                <a:schemeClr val="accent1">
                  <a:lumMod val="50000"/>
                </a:schemeClr>
              </a:buClr>
            </a:pP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עיבודי אגף הכלכלן הראשי לנתוני הלמ"ס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46137"/>
              </p:ext>
            </p:extLst>
          </p:nvPr>
        </p:nvGraphicFramePr>
        <p:xfrm>
          <a:off x="273050" y="1068636"/>
          <a:ext cx="11645900" cy="510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1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34799</TotalTime>
  <Words>533</Words>
  <Application>Microsoft Office PowerPoint</Application>
  <PresentationFormat>מסך רחב</PresentationFormat>
  <Paragraphs>65</Paragraphs>
  <Slides>11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David</vt:lpstr>
      <vt:lpstr>FrankRuehl</vt:lpstr>
      <vt:lpstr>Segoe UI</vt:lpstr>
      <vt:lpstr>Times New Roman</vt:lpstr>
      <vt:lpstr>Wingdings</vt:lpstr>
      <vt:lpstr>ערכת נושא Office</vt:lpstr>
      <vt:lpstr>1_ערכת נושא Office</vt:lpstr>
      <vt:lpstr>השפעות משבר הקורונה בשוק העבודה  שירה גרינברג הכלכלנית הראשית, משרד האוצר   יוני 2021</vt:lpstr>
      <vt:lpstr>שוק העבודה ספג זעזוע חסר תקדים ב-2020</vt:lpstr>
      <vt:lpstr>הפגיעה בשוק העבודה ב-2020 הייתה גבוהה גם בהשוואה בין לאומית</vt:lpstr>
      <vt:lpstr>המגמה בשוק העבודה חיובית אך עדיין רחוקה מהתאוששות מלאה</vt:lpstr>
      <vt:lpstr>ירידה חדה יותר בתעסוקת גברים, חמישוני הכנסה נמוכים, לא אקדמאים, ערבים וחרדים</vt:lpstr>
      <vt:lpstr>שיעור אבטלה בענפי המשק</vt:lpstr>
      <vt:lpstr>קיים עדיין חשש מתרחיש עלייה איטית בשיעור התעסוקה</vt:lpstr>
      <vt:lpstr>המשבר בארה"ב והשינוי המבני שבא בעקבותיו פגע במידת ההתאמה של הלא מועסקים למשרות הפנויות</vt:lpstr>
      <vt:lpstr>צמיחת המשק תסייע להתאוששות בשוק העבודה</vt:lpstr>
      <vt:lpstr>שינוי מבני בישראל בעקבות המשבר עלול להגדיל את אי השוויון בטווח הבינוני</vt:lpstr>
      <vt:lpstr>תודה</vt:lpstr>
    </vt:vector>
  </TitlesOfParts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יחס תחלופה, מיסוי פיננסי והשוואות בינלאומיות</dc:title>
  <dc:creator>כפיר בץ</dc:creator>
  <cp:lastModifiedBy>אסף גבע</cp:lastModifiedBy>
  <cp:revision>2172</cp:revision>
  <dcterms:created xsi:type="dcterms:W3CDTF">2020-02-12T08:35:55Z</dcterms:created>
  <dcterms:modified xsi:type="dcterms:W3CDTF">2021-06-29T15:04:52Z</dcterms:modified>
</cp:coreProperties>
</file>