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notesSlides/notesSlide3.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notesSlides/notesSlide4.xml" ContentType="application/vnd.openxmlformats-officedocument.presentationml.notesSlide+xml"/>
  <Override PartName="/ppt/charts/chart16.xml" ContentType="application/vnd.openxmlformats-officedocument.drawingml.chart+xml"/>
  <Override PartName="/ppt/drawings/drawing4.xml" ContentType="application/vnd.openxmlformats-officedocument.drawingml.chartshapes+xml"/>
  <Override PartName="/ppt/charts/chart17.xml" ContentType="application/vnd.openxmlformats-officedocument.drawingml.chart+xml"/>
  <Override PartName="/ppt/notesSlides/notesSlide5.xml" ContentType="application/vnd.openxmlformats-officedocument.presentationml.notesSlide+xml"/>
  <Override PartName="/ppt/charts/chart18.xml" ContentType="application/vnd.openxmlformats-officedocument.drawingml.chart+xml"/>
  <Override PartName="/ppt/theme/themeOverride1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7BC"/>
    <a:srgbClr val="424244"/>
    <a:srgbClr val="2E76BB"/>
    <a:srgbClr val="42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2792" autoAdjust="0"/>
  </p:normalViewPr>
  <p:slideViewPr>
    <p:cSldViewPr snapToGrid="0">
      <p:cViewPr varScale="1">
        <p:scale>
          <a:sx n="80" d="100"/>
          <a:sy n="80" d="100"/>
        </p:scale>
        <p:origin x="-906" y="-96"/>
      </p:cViewPr>
      <p:guideLst>
        <p:guide orient="horz" pos="1620"/>
        <p:guide pos="2880"/>
      </p:guideLst>
    </p:cSldViewPr>
  </p:slideViewPr>
  <p:notesTextViewPr>
    <p:cViewPr>
      <p:scale>
        <a:sx n="1" d="1"/>
        <a:sy n="1" d="1"/>
      </p:scale>
      <p:origin x="0" y="0"/>
    </p:cViewPr>
  </p:notesTextViewPr>
  <p:notesViewPr>
    <p:cSldViewPr snapToGrid="0">
      <p:cViewPr varScale="1">
        <p:scale>
          <a:sx n="85" d="100"/>
          <a:sy n="85" d="100"/>
        </p:scale>
        <p:origin x="-378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elaza\Downloads\edu-2019-4228-en-t014%20(2).xlsx"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elaza\Downloads\edu-2019-4228-en-t014%20(2).xlsx" TargetMode="External"/><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elaza\Downloads\&#1488;&#1497;&#1493;&#1512;&#1497;&#1501;%20&#1500;&#1491;&#1493;&#1495;%20&#1492;&#1508;&#1497;&#1512;&#1497;&#1493;&#1503;.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elaza\Downloads\edu-2019-4228-en-g0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laza\Downloads\&#1488;&#1497;&#1493;&#1512;&#1497;&#1501;%20&#1500;&#1491;&#1493;&#1495;%20&#1492;&#1508;&#1497;&#1512;&#1497;&#1493;&#1503;.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2" Type="http://schemas.openxmlformats.org/officeDocument/2006/relationships/oleObject" Target="file:///C:\Users\elaza\Downloads\8db94cc9-4d06-430a-a143-aa61b26554fd.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64816007120994E-2"/>
          <c:y val="9.8297511526667325E-2"/>
          <c:w val="0.93614880573672921"/>
          <c:h val="0.59454759705723115"/>
        </c:manualLayout>
      </c:layout>
      <c:lineChart>
        <c:grouping val="standard"/>
        <c:varyColors val="0"/>
        <c:ser>
          <c:idx val="1"/>
          <c:order val="0"/>
          <c:tx>
            <c:strRef>
              <c:f>'איור ב1'!$C$3</c:f>
              <c:strCache>
                <c:ptCount val="1"/>
                <c:pt idx="0">
                  <c:v>התוצר לעובד OECD</c:v>
                </c:pt>
              </c:strCache>
            </c:strRef>
          </c:tx>
          <c:spPr>
            <a:ln>
              <a:solidFill>
                <a:srgbClr val="00B050"/>
              </a:solidFill>
              <a:prstDash val="sysDash"/>
            </a:ln>
          </c:spPr>
          <c:marker>
            <c:symbol val="none"/>
          </c:marker>
          <c:cat>
            <c:numRef>
              <c:f>'איור ב1'!$A$4:$A$28</c:f>
              <c:numCache>
                <c:formatCode>General</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'איור ב1'!$C$4:$C$26</c:f>
              <c:numCache>
                <c:formatCode>0</c:formatCode>
                <c:ptCount val="23"/>
                <c:pt idx="0">
                  <c:v>80.615554110019971</c:v>
                </c:pt>
                <c:pt idx="1">
                  <c:v>81.819312191748764</c:v>
                </c:pt>
                <c:pt idx="2">
                  <c:v>83.254515925170836</c:v>
                </c:pt>
                <c:pt idx="3">
                  <c:v>84.744834401761082</c:v>
                </c:pt>
                <c:pt idx="4">
                  <c:v>86.468012220131328</c:v>
                </c:pt>
                <c:pt idx="5">
                  <c:v>88.509525675315317</c:v>
                </c:pt>
                <c:pt idx="6">
                  <c:v>88.828570862299983</c:v>
                </c:pt>
                <c:pt idx="7">
                  <c:v>89.578110669420326</c:v>
                </c:pt>
                <c:pt idx="8">
                  <c:v>90.419114979693418</c:v>
                </c:pt>
                <c:pt idx="9">
                  <c:v>92.728084484068859</c:v>
                </c:pt>
                <c:pt idx="10">
                  <c:v>93.662730285105738</c:v>
                </c:pt>
                <c:pt idx="11">
                  <c:v>94.852249574499467</c:v>
                </c:pt>
                <c:pt idx="12">
                  <c:v>95.843465105685084</c:v>
                </c:pt>
                <c:pt idx="13">
                  <c:v>95.32767958494351</c:v>
                </c:pt>
                <c:pt idx="14">
                  <c:v>93.298755481331099</c:v>
                </c:pt>
                <c:pt idx="15">
                  <c:v>95.958986275984799</c:v>
                </c:pt>
                <c:pt idx="16">
                  <c:v>97.489609998515249</c:v>
                </c:pt>
                <c:pt idx="17">
                  <c:v>97.459575012193</c:v>
                </c:pt>
                <c:pt idx="18">
                  <c:v>98.364155863506426</c:v>
                </c:pt>
                <c:pt idx="19">
                  <c:v>99.374325946836279</c:v>
                </c:pt>
                <c:pt idx="20">
                  <c:v>100.65511195233672</c:v>
                </c:pt>
                <c:pt idx="21">
                  <c:v>100.99212303535977</c:v>
                </c:pt>
                <c:pt idx="22">
                  <c:v>102.13837450063629</c:v>
                </c:pt>
              </c:numCache>
            </c:numRef>
          </c:val>
          <c:smooth val="0"/>
          <c:extLst xmlns:c16r2="http://schemas.microsoft.com/office/drawing/2015/06/chart">
            <c:ext xmlns:c16="http://schemas.microsoft.com/office/drawing/2014/chart" uri="{C3380CC4-5D6E-409C-BE32-E72D297353CC}">
              <c16:uniqueId val="{00000001-C7C6-4153-92E2-EFC6BD1A216D}"/>
            </c:ext>
          </c:extLst>
        </c:ser>
        <c:ser>
          <c:idx val="3"/>
          <c:order val="1"/>
          <c:tx>
            <c:strRef>
              <c:f>'איור ב1'!$E$3</c:f>
              <c:strCache>
                <c:ptCount val="1"/>
                <c:pt idx="0">
                  <c:v>התוצר לעובד ישראל</c:v>
                </c:pt>
              </c:strCache>
            </c:strRef>
          </c:tx>
          <c:spPr>
            <a:ln>
              <a:solidFill>
                <a:srgbClr val="0070C0"/>
              </a:solidFill>
              <a:prstDash val="sysDash"/>
            </a:ln>
          </c:spPr>
          <c:marker>
            <c:symbol val="none"/>
          </c:marker>
          <c:cat>
            <c:numRef>
              <c:f>'איור ב1'!$A$4:$A$28</c:f>
              <c:numCache>
                <c:formatCode>General</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'איור ב1'!$E$4:$E$26</c:f>
              <c:numCache>
                <c:formatCode>0</c:formatCode>
                <c:ptCount val="23"/>
                <c:pt idx="0">
                  <c:v>76.664882914855312</c:v>
                </c:pt>
                <c:pt idx="1">
                  <c:v>78.385810262726679</c:v>
                </c:pt>
                <c:pt idx="2">
                  <c:v>80.061837410506129</c:v>
                </c:pt>
                <c:pt idx="3">
                  <c:v>81.870623166832289</c:v>
                </c:pt>
                <c:pt idx="4">
                  <c:v>81.975073932497523</c:v>
                </c:pt>
                <c:pt idx="5">
                  <c:v>85.649105887262067</c:v>
                </c:pt>
                <c:pt idx="6">
                  <c:v>83.254354175458445</c:v>
                </c:pt>
                <c:pt idx="7">
                  <c:v>81.533777167227839</c:v>
                </c:pt>
                <c:pt idx="8">
                  <c:v>80.426739655834993</c:v>
                </c:pt>
                <c:pt idx="9">
                  <c:v>82.04394837521086</c:v>
                </c:pt>
                <c:pt idx="10">
                  <c:v>82.651839867676131</c:v>
                </c:pt>
                <c:pt idx="11">
                  <c:v>84.226326473588799</c:v>
                </c:pt>
                <c:pt idx="12">
                  <c:v>85.491986604028753</c:v>
                </c:pt>
                <c:pt idx="13">
                  <c:v>85.285737182971815</c:v>
                </c:pt>
                <c:pt idx="14">
                  <c:v>84.253015383068316</c:v>
                </c:pt>
                <c:pt idx="15">
                  <c:v>85.956247788210717</c:v>
                </c:pt>
                <c:pt idx="16">
                  <c:v>88.138134824986707</c:v>
                </c:pt>
                <c:pt idx="17">
                  <c:v>87.648423607768009</c:v>
                </c:pt>
                <c:pt idx="18">
                  <c:v>89.594895311096309</c:v>
                </c:pt>
                <c:pt idx="19">
                  <c:v>90.228869338062495</c:v>
                </c:pt>
                <c:pt idx="20">
                  <c:v>90.441982904077562</c:v>
                </c:pt>
                <c:pt idx="21">
                  <c:v>92.168690319937795</c:v>
                </c:pt>
                <c:pt idx="22">
                  <c:v>93.390251785834337</c:v>
                </c:pt>
              </c:numCache>
            </c:numRef>
          </c:val>
          <c:smooth val="0"/>
          <c:extLst xmlns:c16r2="http://schemas.microsoft.com/office/drawing/2015/06/chart">
            <c:ext xmlns:c16="http://schemas.microsoft.com/office/drawing/2014/chart" uri="{C3380CC4-5D6E-409C-BE32-E72D297353CC}">
              <c16:uniqueId val="{00000003-C7C6-4153-92E2-EFC6BD1A216D}"/>
            </c:ext>
          </c:extLst>
        </c:ser>
        <c:dLbls>
          <c:showLegendKey val="0"/>
          <c:showVal val="0"/>
          <c:showCatName val="0"/>
          <c:showSerName val="0"/>
          <c:showPercent val="0"/>
          <c:showBubbleSize val="0"/>
        </c:dLbls>
        <c:marker val="1"/>
        <c:smooth val="0"/>
        <c:axId val="1426159616"/>
        <c:axId val="1423167424"/>
      </c:lineChart>
      <c:catAx>
        <c:axId val="1426159616"/>
        <c:scaling>
          <c:orientation val="minMax"/>
        </c:scaling>
        <c:delete val="0"/>
        <c:axPos val="b"/>
        <c:numFmt formatCode="General" sourceLinked="1"/>
        <c:majorTickMark val="in"/>
        <c:minorTickMark val="none"/>
        <c:tickLblPos val="nextTo"/>
        <c:spPr>
          <a:ln>
            <a:solidFill>
              <a:schemeClr val="tx1"/>
            </a:solidFill>
          </a:ln>
        </c:spPr>
        <c:txPr>
          <a:bodyPr rot="-2700000"/>
          <a:lstStyle/>
          <a:p>
            <a:pPr>
              <a:defRPr/>
            </a:pPr>
            <a:endParaRPr lang="he-IL"/>
          </a:p>
        </c:txPr>
        <c:crossAx val="1423167424"/>
        <c:crosses val="autoZero"/>
        <c:auto val="1"/>
        <c:lblAlgn val="ctr"/>
        <c:lblOffset val="100"/>
        <c:noMultiLvlLbl val="0"/>
      </c:catAx>
      <c:valAx>
        <c:axId val="1423167424"/>
        <c:scaling>
          <c:orientation val="minMax"/>
          <c:max val="110"/>
          <c:min val="60"/>
        </c:scaling>
        <c:delete val="0"/>
        <c:axPos val="l"/>
        <c:numFmt formatCode="0" sourceLinked="1"/>
        <c:majorTickMark val="none"/>
        <c:minorTickMark val="none"/>
        <c:tickLblPos val="nextTo"/>
        <c:spPr>
          <a:ln w="9525">
            <a:noFill/>
          </a:ln>
        </c:spPr>
        <c:crossAx val="1426159616"/>
        <c:crosses val="autoZero"/>
        <c:crossBetween val="between"/>
      </c:valAx>
      <c:spPr>
        <a:solidFill>
          <a:schemeClr val="bg1"/>
        </a:solidFill>
        <a:ln>
          <a:noFill/>
        </a:ln>
      </c:spPr>
    </c:plotArea>
    <c:legend>
      <c:legendPos val="b"/>
      <c:layout>
        <c:manualLayout>
          <c:xMode val="edge"/>
          <c:yMode val="edge"/>
          <c:x val="7.6560813148054296E-2"/>
          <c:y val="0.89163720712973871"/>
          <c:w val="0.84738170154226333"/>
          <c:h val="6.0435399570403871E-2"/>
        </c:manualLayout>
      </c:layout>
      <c:overlay val="0"/>
      <c:spPr>
        <a:solidFill>
          <a:schemeClr val="bg1"/>
        </a:solidFill>
        <a:ln>
          <a:noFill/>
        </a:ln>
      </c:spPr>
    </c:legend>
    <c:plotVisOnly val="1"/>
    <c:dispBlanksAs val="gap"/>
    <c:showDLblsOverMax val="0"/>
  </c:chart>
  <c:spPr>
    <a:noFill/>
    <a:ln>
      <a:noFill/>
    </a:ln>
  </c:spPr>
  <c:txPr>
    <a:bodyPr/>
    <a:lstStyle/>
    <a:p>
      <a:pPr>
        <a:defRPr sz="1400">
          <a:latin typeface="Arial" panose="020B0604020202020204" pitchFamily="34" charset="0"/>
          <a:cs typeface="Arial" panose="020B0604020202020204" pitchFamily="34" charset="0"/>
        </a:defRPr>
      </a:pPr>
      <a:endParaRPr lang="he-IL"/>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t>קריאה</a:t>
            </a:r>
          </a:p>
        </c:rich>
      </c:tx>
      <c:layout>
        <c:manualLayout>
          <c:xMode val="edge"/>
          <c:yMode val="edge"/>
          <c:x val="0.46837020832107984"/>
          <c:y val="0.10334938820417282"/>
        </c:manualLayout>
      </c:layout>
      <c:overlay val="0"/>
      <c:spPr>
        <a:noFill/>
        <a:ln>
          <a:noFill/>
        </a:ln>
        <a:effectLst/>
      </c:spPr>
    </c:title>
    <c:autoTitleDeleted val="0"/>
    <c:plotArea>
      <c:layout/>
      <c:barChart>
        <c:barDir val="col"/>
        <c:grouping val="clustered"/>
        <c:varyColors val="0"/>
        <c:ser>
          <c:idx val="0"/>
          <c:order val="0"/>
          <c:spPr>
            <a:solidFill>
              <a:srgbClr val="FFFFFF">
                <a:lumMod val="65000"/>
              </a:srgbClr>
            </a:solidFill>
            <a:ln>
              <a:noFill/>
            </a:ln>
            <a:effectLst/>
          </c:spPr>
          <c:invertIfNegative val="0"/>
          <c:dPt>
            <c:idx val="17"/>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2-C044-467E-AC8D-9CA397E5B5BA}"/>
              </c:ext>
            </c:extLst>
          </c:dPt>
          <c:dPt>
            <c:idx val="36"/>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154C-4BE5-AA01-B0D948993FD9}"/>
              </c:ext>
            </c:extLst>
          </c:dPt>
          <c:cat>
            <c:strRef>
              <c:f>'Table I.B1.13'!$A$16:$A$52</c:f>
              <c:strCache>
                <c:ptCount val="37"/>
                <c:pt idx="0">
                  <c:v>Ireland</c:v>
                </c:pt>
                <c:pt idx="1">
                  <c:v>Estonia</c:v>
                </c:pt>
                <c:pt idx="2">
                  <c:v>Denmark</c:v>
                </c:pt>
                <c:pt idx="3">
                  <c:v>Slovenia</c:v>
                </c:pt>
                <c:pt idx="4">
                  <c:v>Finland</c:v>
                </c:pt>
                <c:pt idx="5">
                  <c:v>Latvia</c:v>
                </c:pt>
                <c:pt idx="6">
                  <c:v>Poland</c:v>
                </c:pt>
                <c:pt idx="7">
                  <c:v>Canada</c:v>
                </c:pt>
                <c:pt idx="8">
                  <c:v>Turkey</c:v>
                </c:pt>
                <c:pt idx="9">
                  <c:v>Japan</c:v>
                </c:pt>
                <c:pt idx="10">
                  <c:v>Korea</c:v>
                </c:pt>
                <c:pt idx="11">
                  <c:v>Portugal*</c:v>
                </c:pt>
                <c:pt idx="12">
                  <c:v>United Kingdom</c:v>
                </c:pt>
                <c:pt idx="13">
                  <c:v>Lithuania</c:v>
                </c:pt>
                <c:pt idx="14">
                  <c:v>Czech Republic</c:v>
                </c:pt>
                <c:pt idx="15">
                  <c:v>Mexico</c:v>
                </c:pt>
                <c:pt idx="16">
                  <c:v>Italy</c:v>
                </c:pt>
                <c:pt idx="17">
                  <c:v>OECD average</c:v>
                </c:pt>
                <c:pt idx="18">
                  <c:v>Chile</c:v>
                </c:pt>
                <c:pt idx="19">
                  <c:v>Hungary</c:v>
                </c:pt>
                <c:pt idx="20">
                  <c:v>France</c:v>
                </c:pt>
                <c:pt idx="21">
                  <c:v>Austria</c:v>
                </c:pt>
                <c:pt idx="22">
                  <c:v>Norway</c:v>
                </c:pt>
                <c:pt idx="23">
                  <c:v>New Zealand</c:v>
                </c:pt>
                <c:pt idx="24">
                  <c:v>Belgium</c:v>
                </c:pt>
                <c:pt idx="25">
                  <c:v>Sweden</c:v>
                </c:pt>
                <c:pt idx="26">
                  <c:v>Germany</c:v>
                </c:pt>
                <c:pt idx="27">
                  <c:v>United States*</c:v>
                </c:pt>
                <c:pt idx="28">
                  <c:v>Switzerland</c:v>
                </c:pt>
                <c:pt idx="29">
                  <c:v>Greece</c:v>
                </c:pt>
                <c:pt idx="30">
                  <c:v>Australia</c:v>
                </c:pt>
                <c:pt idx="31">
                  <c:v>Colombia</c:v>
                </c:pt>
                <c:pt idx="32">
                  <c:v>Netherlands*</c:v>
                </c:pt>
                <c:pt idx="33">
                  <c:v>Slovak Republic</c:v>
                </c:pt>
                <c:pt idx="34">
                  <c:v>Iceland</c:v>
                </c:pt>
                <c:pt idx="35">
                  <c:v>Luxembourg</c:v>
                </c:pt>
                <c:pt idx="36">
                  <c:v>Israel</c:v>
                </c:pt>
              </c:strCache>
            </c:strRef>
          </c:cat>
          <c:val>
            <c:numRef>
              <c:f>'Table I.B1.13'!$L$16:$L$52</c:f>
              <c:numCache>
                <c:formatCode>General</c:formatCode>
                <c:ptCount val="37"/>
                <c:pt idx="0">
                  <c:v>0.45473132745269063</c:v>
                </c:pt>
                <c:pt idx="1">
                  <c:v>0.4611232124254192</c:v>
                </c:pt>
                <c:pt idx="2">
                  <c:v>0.47139699838583221</c:v>
                </c:pt>
                <c:pt idx="3">
                  <c:v>0.48440437372732642</c:v>
                </c:pt>
                <c:pt idx="4">
                  <c:v>0.4863999474661827</c:v>
                </c:pt>
                <c:pt idx="5">
                  <c:v>0.48846241817924868</c:v>
                </c:pt>
                <c:pt idx="6">
                  <c:v>0.48925171707434634</c:v>
                </c:pt>
                <c:pt idx="7">
                  <c:v>0.49381519820636355</c:v>
                </c:pt>
                <c:pt idx="8">
                  <c:v>0.49387690266797463</c:v>
                </c:pt>
                <c:pt idx="9">
                  <c:v>0.49723926942095847</c:v>
                </c:pt>
                <c:pt idx="10">
                  <c:v>0.5025566018488451</c:v>
                </c:pt>
                <c:pt idx="11">
                  <c:v>0.50372853415256835</c:v>
                </c:pt>
                <c:pt idx="12">
                  <c:v>0.51445040010081045</c:v>
                </c:pt>
                <c:pt idx="13">
                  <c:v>0.51465054495955465</c:v>
                </c:pt>
                <c:pt idx="14">
                  <c:v>0.51690444990767082</c:v>
                </c:pt>
                <c:pt idx="15">
                  <c:v>0.517018754670035</c:v>
                </c:pt>
                <c:pt idx="16">
                  <c:v>0.52576011381581067</c:v>
                </c:pt>
                <c:pt idx="17">
                  <c:v>0.5298671841647894</c:v>
                </c:pt>
                <c:pt idx="18">
                  <c:v>0.53101554164913922</c:v>
                </c:pt>
                <c:pt idx="19">
                  <c:v>0.53471164295402995</c:v>
                </c:pt>
                <c:pt idx="20">
                  <c:v>0.53625534374217709</c:v>
                </c:pt>
                <c:pt idx="21">
                  <c:v>0.53712041848351344</c:v>
                </c:pt>
                <c:pt idx="22">
                  <c:v>0.54443523982276265</c:v>
                </c:pt>
                <c:pt idx="23">
                  <c:v>0.54468537060499955</c:v>
                </c:pt>
                <c:pt idx="24">
                  <c:v>0.54493163821893231</c:v>
                </c:pt>
                <c:pt idx="25">
                  <c:v>0.54821233111975076</c:v>
                </c:pt>
                <c:pt idx="26">
                  <c:v>0.5524100602830172</c:v>
                </c:pt>
                <c:pt idx="27">
                  <c:v>0.55324529235400277</c:v>
                </c:pt>
                <c:pt idx="28">
                  <c:v>0.55420171829198506</c:v>
                </c:pt>
                <c:pt idx="29">
                  <c:v>0.55833450249657135</c:v>
                </c:pt>
                <c:pt idx="30">
                  <c:v>0.55948051855897651</c:v>
                </c:pt>
                <c:pt idx="31">
                  <c:v>0.56783411750190149</c:v>
                </c:pt>
                <c:pt idx="32">
                  <c:v>0.56910374715902379</c:v>
                </c:pt>
                <c:pt idx="33">
                  <c:v>0.57541116832043282</c:v>
                </c:pt>
                <c:pt idx="34">
                  <c:v>0.58014366067679035</c:v>
                </c:pt>
                <c:pt idx="35">
                  <c:v>0.60819387609682574</c:v>
                </c:pt>
                <c:pt idx="36">
                  <c:v>0.6933842653882667</c:v>
                </c:pt>
              </c:numCache>
            </c:numRef>
          </c:val>
          <c:extLst xmlns:c16r2="http://schemas.microsoft.com/office/drawing/2015/06/chart">
            <c:ext xmlns:c16="http://schemas.microsoft.com/office/drawing/2014/chart" uri="{C3380CC4-5D6E-409C-BE32-E72D297353CC}">
              <c16:uniqueId val="{00000000-154C-4BE5-AA01-B0D948993FD9}"/>
            </c:ext>
          </c:extLst>
        </c:ser>
        <c:dLbls>
          <c:showLegendKey val="0"/>
          <c:showVal val="0"/>
          <c:showCatName val="0"/>
          <c:showSerName val="0"/>
          <c:showPercent val="0"/>
          <c:showBubbleSize val="0"/>
        </c:dLbls>
        <c:gapWidth val="219"/>
        <c:overlap val="-27"/>
        <c:axId val="1471402496"/>
        <c:axId val="1429245888"/>
      </c:barChart>
      <c:catAx>
        <c:axId val="147140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he-IL"/>
          </a:p>
        </c:txPr>
        <c:crossAx val="1429245888"/>
        <c:crosses val="autoZero"/>
        <c:auto val="1"/>
        <c:lblAlgn val="ctr"/>
        <c:lblOffset val="100"/>
        <c:noMultiLvlLbl val="0"/>
      </c:catAx>
      <c:valAx>
        <c:axId val="142924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471402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t>מתמטיקה</a:t>
            </a:r>
          </a:p>
        </c:rich>
      </c:tx>
      <c:layout>
        <c:manualLayout>
          <c:xMode val="edge"/>
          <c:yMode val="edge"/>
          <c:x val="0.44842056650288226"/>
          <c:y val="0.13090922505861891"/>
        </c:manualLayout>
      </c:layout>
      <c:overlay val="0"/>
      <c:spPr>
        <a:noFill/>
        <a:ln>
          <a:noFill/>
        </a:ln>
        <a:effectLst/>
      </c:spPr>
    </c:title>
    <c:autoTitleDeleted val="0"/>
    <c:plotArea>
      <c:layout/>
      <c:barChart>
        <c:barDir val="col"/>
        <c:grouping val="clustered"/>
        <c:varyColors val="0"/>
        <c:ser>
          <c:idx val="0"/>
          <c:order val="0"/>
          <c:spPr>
            <a:solidFill>
              <a:schemeClr val="bg1">
                <a:lumMod val="65000"/>
              </a:schemeClr>
            </a:solidFill>
            <a:ln>
              <a:noFill/>
            </a:ln>
            <a:effectLst/>
          </c:spPr>
          <c:invertIfNegative val="0"/>
          <c:dPt>
            <c:idx val="16"/>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2-08DC-4BD3-8B75-22D687FE0BD7}"/>
              </c:ext>
            </c:extLst>
          </c:dPt>
          <c:dPt>
            <c:idx val="37"/>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A0CB-4472-A1AD-8E7BF635C5F4}"/>
              </c:ext>
            </c:extLst>
          </c:dPt>
          <c:cat>
            <c:strRef>
              <c:f>'Table I.B1.14'!$A$17:$A$54</c:f>
              <c:strCache>
                <c:ptCount val="38"/>
                <c:pt idx="0">
                  <c:v>Estonia</c:v>
                </c:pt>
                <c:pt idx="1">
                  <c:v>Ireland</c:v>
                </c:pt>
                <c:pt idx="2">
                  <c:v>Denmark</c:v>
                </c:pt>
                <c:pt idx="3">
                  <c:v>Latvia</c:v>
                </c:pt>
                <c:pt idx="4">
                  <c:v>Finland</c:v>
                </c:pt>
                <c:pt idx="5">
                  <c:v>Japan</c:v>
                </c:pt>
                <c:pt idx="6">
                  <c:v>Slovenia</c:v>
                </c:pt>
                <c:pt idx="7">
                  <c:v>Poland</c:v>
                </c:pt>
                <c:pt idx="8">
                  <c:v>Canada</c:v>
                </c:pt>
                <c:pt idx="9">
                  <c:v>Netherlands*</c:v>
                </c:pt>
                <c:pt idx="10">
                  <c:v>Sweden</c:v>
                </c:pt>
                <c:pt idx="11">
                  <c:v>Norway</c:v>
                </c:pt>
                <c:pt idx="12">
                  <c:v>Iceland</c:v>
                </c:pt>
                <c:pt idx="13">
                  <c:v>Spain</c:v>
                </c:pt>
                <c:pt idx="14">
                  <c:v>Switzerland</c:v>
                </c:pt>
                <c:pt idx="15">
                  <c:v>United Kingdom</c:v>
                </c:pt>
                <c:pt idx="16">
                  <c:v>OECD average</c:v>
                </c:pt>
                <c:pt idx="17">
                  <c:v>France</c:v>
                </c:pt>
                <c:pt idx="18">
                  <c:v>Czech Republic</c:v>
                </c:pt>
                <c:pt idx="19">
                  <c:v>Australia</c:v>
                </c:pt>
                <c:pt idx="20">
                  <c:v>Austria</c:v>
                </c:pt>
                <c:pt idx="21">
                  <c:v>Mexico</c:v>
                </c:pt>
                <c:pt idx="22">
                  <c:v>Korea</c:v>
                </c:pt>
                <c:pt idx="23">
                  <c:v>New Zealand</c:v>
                </c:pt>
                <c:pt idx="24">
                  <c:v>Lithuania</c:v>
                </c:pt>
                <c:pt idx="25">
                  <c:v>Belgium</c:v>
                </c:pt>
                <c:pt idx="26">
                  <c:v>Hungary</c:v>
                </c:pt>
                <c:pt idx="27">
                  <c:v>Germany</c:v>
                </c:pt>
                <c:pt idx="28">
                  <c:v>Italy</c:v>
                </c:pt>
                <c:pt idx="29">
                  <c:v>United States*</c:v>
                </c:pt>
                <c:pt idx="30">
                  <c:v>Turkey</c:v>
                </c:pt>
                <c:pt idx="31">
                  <c:v>Portugal*</c:v>
                </c:pt>
                <c:pt idx="32">
                  <c:v>Greece</c:v>
                </c:pt>
                <c:pt idx="33">
                  <c:v>Slovak Republic</c:v>
                </c:pt>
                <c:pt idx="34">
                  <c:v>Chile</c:v>
                </c:pt>
                <c:pt idx="35">
                  <c:v>Luxembourg</c:v>
                </c:pt>
                <c:pt idx="36">
                  <c:v>Colombia</c:v>
                </c:pt>
                <c:pt idx="37">
                  <c:v>Israel</c:v>
                </c:pt>
              </c:strCache>
            </c:strRef>
          </c:cat>
          <c:val>
            <c:numRef>
              <c:f>'Table I.B1.14'!$L$17:$L$54</c:f>
              <c:numCache>
                <c:formatCode>General</c:formatCode>
                <c:ptCount val="38"/>
                <c:pt idx="0">
                  <c:v>0.39825135427083735</c:v>
                </c:pt>
                <c:pt idx="1">
                  <c:v>0.40141481886924429</c:v>
                </c:pt>
                <c:pt idx="2">
                  <c:v>0.41574326433890879</c:v>
                </c:pt>
                <c:pt idx="3">
                  <c:v>0.41655710606157892</c:v>
                </c:pt>
                <c:pt idx="4">
                  <c:v>0.41692388438691175</c:v>
                </c:pt>
                <c:pt idx="5">
                  <c:v>0.42235966859477164</c:v>
                </c:pt>
                <c:pt idx="6">
                  <c:v>0.44938156175811489</c:v>
                </c:pt>
                <c:pt idx="7">
                  <c:v>0.44999159210342743</c:v>
                </c:pt>
                <c:pt idx="8">
                  <c:v>0.4622550711270409</c:v>
                </c:pt>
                <c:pt idx="9">
                  <c:v>0.46427055915892629</c:v>
                </c:pt>
                <c:pt idx="10">
                  <c:v>0.46654005243089031</c:v>
                </c:pt>
                <c:pt idx="11">
                  <c:v>0.46851191195733316</c:v>
                </c:pt>
                <c:pt idx="12">
                  <c:v>0.47026301801587106</c:v>
                </c:pt>
                <c:pt idx="13">
                  <c:v>0.47186702826530907</c:v>
                </c:pt>
                <c:pt idx="14">
                  <c:v>0.47228578769182472</c:v>
                </c:pt>
                <c:pt idx="15">
                  <c:v>0.47523364754974518</c:v>
                </c:pt>
                <c:pt idx="16">
                  <c:v>0.47738718793453871</c:v>
                </c:pt>
                <c:pt idx="17">
                  <c:v>0.4803912873020576</c:v>
                </c:pt>
                <c:pt idx="18">
                  <c:v>0.48186995113731823</c:v>
                </c:pt>
                <c:pt idx="19">
                  <c:v>0.48286694135774061</c:v>
                </c:pt>
                <c:pt idx="20">
                  <c:v>0.48489830729415051</c:v>
                </c:pt>
                <c:pt idx="21">
                  <c:v>0.48678276857014607</c:v>
                </c:pt>
                <c:pt idx="22">
                  <c:v>0.48689035639397166</c:v>
                </c:pt>
                <c:pt idx="23">
                  <c:v>0.48793734878308215</c:v>
                </c:pt>
                <c:pt idx="24">
                  <c:v>0.48968397804975689</c:v>
                </c:pt>
                <c:pt idx="25">
                  <c:v>0.48972381500961232</c:v>
                </c:pt>
                <c:pt idx="26">
                  <c:v>0.49005303573874526</c:v>
                </c:pt>
                <c:pt idx="27">
                  <c:v>0.49173041582125782</c:v>
                </c:pt>
                <c:pt idx="28">
                  <c:v>0.49261261900769682</c:v>
                </c:pt>
                <c:pt idx="29">
                  <c:v>0.50286344701637065</c:v>
                </c:pt>
                <c:pt idx="30">
                  <c:v>0.5066064460467834</c:v>
                </c:pt>
                <c:pt idx="31">
                  <c:v>0.50727427857966323</c:v>
                </c:pt>
                <c:pt idx="32">
                  <c:v>0.50948861657046318</c:v>
                </c:pt>
                <c:pt idx="33">
                  <c:v>0.52260748446422456</c:v>
                </c:pt>
                <c:pt idx="34">
                  <c:v>0.52313094696507001</c:v>
                </c:pt>
                <c:pt idx="35">
                  <c:v>0.5301993732629271</c:v>
                </c:pt>
                <c:pt idx="36">
                  <c:v>0.53878091175047893</c:v>
                </c:pt>
                <c:pt idx="37">
                  <c:v>0.60872077578747685</c:v>
                </c:pt>
              </c:numCache>
            </c:numRef>
          </c:val>
          <c:extLst xmlns:c16r2="http://schemas.microsoft.com/office/drawing/2015/06/chart">
            <c:ext xmlns:c16="http://schemas.microsoft.com/office/drawing/2014/chart" uri="{C3380CC4-5D6E-409C-BE32-E72D297353CC}">
              <c16:uniqueId val="{00000002-A0CB-4472-A1AD-8E7BF635C5F4}"/>
            </c:ext>
          </c:extLst>
        </c:ser>
        <c:dLbls>
          <c:showLegendKey val="0"/>
          <c:showVal val="0"/>
          <c:showCatName val="0"/>
          <c:showSerName val="0"/>
          <c:showPercent val="0"/>
          <c:showBubbleSize val="0"/>
        </c:dLbls>
        <c:gapWidth val="219"/>
        <c:overlap val="-27"/>
        <c:axId val="1471414784"/>
        <c:axId val="1429247616"/>
      </c:barChart>
      <c:catAx>
        <c:axId val="147141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he-IL"/>
          </a:p>
        </c:txPr>
        <c:crossAx val="1429247616"/>
        <c:crosses val="autoZero"/>
        <c:auto val="1"/>
        <c:lblAlgn val="ctr"/>
        <c:lblOffset val="100"/>
        <c:noMultiLvlLbl val="0"/>
      </c:catAx>
      <c:valAx>
        <c:axId val="142924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471414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t>מדעים</a:t>
            </a:r>
          </a:p>
        </c:rich>
      </c:tx>
      <c:layout>
        <c:manualLayout>
          <c:xMode val="edge"/>
          <c:yMode val="edge"/>
          <c:x val="0.47107370669506327"/>
          <c:y val="0.16834880997390334"/>
        </c:manualLayout>
      </c:layout>
      <c:overlay val="0"/>
      <c:spPr>
        <a:noFill/>
        <a:ln>
          <a:noFill/>
        </a:ln>
        <a:effectLst/>
      </c:spPr>
    </c:title>
    <c:autoTitleDeleted val="0"/>
    <c:plotArea>
      <c:layout/>
      <c:barChart>
        <c:barDir val="col"/>
        <c:grouping val="clustered"/>
        <c:varyColors val="0"/>
        <c:ser>
          <c:idx val="0"/>
          <c:order val="0"/>
          <c:spPr>
            <a:solidFill>
              <a:schemeClr val="bg1">
                <a:lumMod val="65000"/>
              </a:schemeClr>
            </a:solidFill>
            <a:ln>
              <a:noFill/>
            </a:ln>
            <a:effectLst/>
          </c:spPr>
          <c:invertIfNegative val="0"/>
          <c:dPt>
            <c:idx val="18"/>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2-30B0-4D3C-A29E-03D3E0757252}"/>
              </c:ext>
            </c:extLst>
          </c:dPt>
          <c:dPt>
            <c:idx val="37"/>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55FF-4C9B-BA5B-18EE1A905C2F}"/>
              </c:ext>
            </c:extLst>
          </c:dPt>
          <c:cat>
            <c:strRef>
              <c:f>'Table I.B1.15'!$A$17:$A$54</c:f>
              <c:strCache>
                <c:ptCount val="38"/>
                <c:pt idx="0">
                  <c:v>Estonia</c:v>
                </c:pt>
                <c:pt idx="1">
                  <c:v>Latvia</c:v>
                </c:pt>
                <c:pt idx="2">
                  <c:v>Japan</c:v>
                </c:pt>
                <c:pt idx="3">
                  <c:v>Slovenia</c:v>
                </c:pt>
                <c:pt idx="4">
                  <c:v>Mexico</c:v>
                </c:pt>
                <c:pt idx="5">
                  <c:v>Ireland</c:v>
                </c:pt>
                <c:pt idx="6">
                  <c:v>Poland</c:v>
                </c:pt>
                <c:pt idx="7">
                  <c:v>Turkey</c:v>
                </c:pt>
                <c:pt idx="8">
                  <c:v>Canada</c:v>
                </c:pt>
                <c:pt idx="9">
                  <c:v>Finland</c:v>
                </c:pt>
                <c:pt idx="10">
                  <c:v>Denmark</c:v>
                </c:pt>
                <c:pt idx="11">
                  <c:v>Spain</c:v>
                </c:pt>
                <c:pt idx="12">
                  <c:v>Korea</c:v>
                </c:pt>
                <c:pt idx="13">
                  <c:v>Lithuania</c:v>
                </c:pt>
                <c:pt idx="14">
                  <c:v>Portugal*</c:v>
                </c:pt>
                <c:pt idx="15">
                  <c:v>Chile</c:v>
                </c:pt>
                <c:pt idx="16">
                  <c:v>Greece</c:v>
                </c:pt>
                <c:pt idx="17">
                  <c:v>Czech Republic</c:v>
                </c:pt>
                <c:pt idx="18">
                  <c:v>OECD average</c:v>
                </c:pt>
                <c:pt idx="19">
                  <c:v>Italy</c:v>
                </c:pt>
                <c:pt idx="20">
                  <c:v>France</c:v>
                </c:pt>
                <c:pt idx="21">
                  <c:v>Iceland</c:v>
                </c:pt>
                <c:pt idx="22">
                  <c:v>Hungary</c:v>
                </c:pt>
                <c:pt idx="23">
                  <c:v>Sweden</c:v>
                </c:pt>
                <c:pt idx="24">
                  <c:v>United Kingdom</c:v>
                </c:pt>
                <c:pt idx="25">
                  <c:v>Austria</c:v>
                </c:pt>
                <c:pt idx="26">
                  <c:v>Switzerland</c:v>
                </c:pt>
                <c:pt idx="27">
                  <c:v>United States*</c:v>
                </c:pt>
                <c:pt idx="28">
                  <c:v>Belgium</c:v>
                </c:pt>
                <c:pt idx="29">
                  <c:v>Australia</c:v>
                </c:pt>
                <c:pt idx="30">
                  <c:v>Colombia</c:v>
                </c:pt>
                <c:pt idx="31">
                  <c:v>Norway</c:v>
                </c:pt>
                <c:pt idx="32">
                  <c:v>New Zealand</c:v>
                </c:pt>
                <c:pt idx="33">
                  <c:v>Germany</c:v>
                </c:pt>
                <c:pt idx="34">
                  <c:v>Netherlands*</c:v>
                </c:pt>
                <c:pt idx="35">
                  <c:v>Slovak Republic</c:v>
                </c:pt>
                <c:pt idx="36">
                  <c:v>Luxembourg</c:v>
                </c:pt>
                <c:pt idx="37">
                  <c:v>Israel</c:v>
                </c:pt>
              </c:strCache>
            </c:strRef>
          </c:cat>
          <c:val>
            <c:numRef>
              <c:f>'Table I.B1.15'!$L$17:$L$54</c:f>
              <c:numCache>
                <c:formatCode>General</c:formatCode>
                <c:ptCount val="38"/>
                <c:pt idx="0">
                  <c:v>0.42748785310393911</c:v>
                </c:pt>
                <c:pt idx="1">
                  <c:v>0.44731396353370279</c:v>
                </c:pt>
                <c:pt idx="2">
                  <c:v>0.4512716477696273</c:v>
                </c:pt>
                <c:pt idx="3">
                  <c:v>0.45247615955172793</c:v>
                </c:pt>
                <c:pt idx="4">
                  <c:v>0.46104526913554222</c:v>
                </c:pt>
                <c:pt idx="5">
                  <c:v>0.46221868376273084</c:v>
                </c:pt>
                <c:pt idx="6">
                  <c:v>0.46598380505346831</c:v>
                </c:pt>
                <c:pt idx="7">
                  <c:v>0.46687870438647422</c:v>
                </c:pt>
                <c:pt idx="8">
                  <c:v>0.47461144536405631</c:v>
                </c:pt>
                <c:pt idx="9">
                  <c:v>0.47502701610022791</c:v>
                </c:pt>
                <c:pt idx="10">
                  <c:v>0.47757401175406611</c:v>
                </c:pt>
                <c:pt idx="11">
                  <c:v>0.48085408650971379</c:v>
                </c:pt>
                <c:pt idx="12">
                  <c:v>0.48440439116669143</c:v>
                </c:pt>
                <c:pt idx="13">
                  <c:v>0.48630769791671852</c:v>
                </c:pt>
                <c:pt idx="14">
                  <c:v>0.48669366125135632</c:v>
                </c:pt>
                <c:pt idx="15">
                  <c:v>0.49221027661762112</c:v>
                </c:pt>
                <c:pt idx="16">
                  <c:v>0.49227887024649236</c:v>
                </c:pt>
                <c:pt idx="17">
                  <c:v>0.49662347367536219</c:v>
                </c:pt>
                <c:pt idx="18">
                  <c:v>0.49785486152425168</c:v>
                </c:pt>
                <c:pt idx="19">
                  <c:v>0.49961063008581857</c:v>
                </c:pt>
                <c:pt idx="20">
                  <c:v>0.50436859200416517</c:v>
                </c:pt>
                <c:pt idx="21">
                  <c:v>0.50556410914648353</c:v>
                </c:pt>
                <c:pt idx="22">
                  <c:v>0.5078018508365616</c:v>
                </c:pt>
                <c:pt idx="23">
                  <c:v>0.50820345750916596</c:v>
                </c:pt>
                <c:pt idx="24">
                  <c:v>0.50901664701354465</c:v>
                </c:pt>
                <c:pt idx="25">
                  <c:v>0.5123117680743553</c:v>
                </c:pt>
                <c:pt idx="26">
                  <c:v>0.51247485342608046</c:v>
                </c:pt>
                <c:pt idx="27">
                  <c:v>0.51248478842532963</c:v>
                </c:pt>
                <c:pt idx="28">
                  <c:v>0.51647021165388241</c:v>
                </c:pt>
                <c:pt idx="29">
                  <c:v>0.51745923958665407</c:v>
                </c:pt>
                <c:pt idx="30">
                  <c:v>0.52166125300466792</c:v>
                </c:pt>
                <c:pt idx="31">
                  <c:v>0.52302494426252866</c:v>
                </c:pt>
                <c:pt idx="32">
                  <c:v>0.52567867259333778</c:v>
                </c:pt>
                <c:pt idx="33">
                  <c:v>0.53033755373838221</c:v>
                </c:pt>
                <c:pt idx="34">
                  <c:v>0.53609990809192687</c:v>
                </c:pt>
                <c:pt idx="35">
                  <c:v>0.5414656867529164</c:v>
                </c:pt>
                <c:pt idx="36">
                  <c:v>0.54159919278672597</c:v>
                </c:pt>
                <c:pt idx="37">
                  <c:v>0.63133452511329602</c:v>
                </c:pt>
              </c:numCache>
            </c:numRef>
          </c:val>
          <c:extLst xmlns:c16r2="http://schemas.microsoft.com/office/drawing/2015/06/chart">
            <c:ext xmlns:c16="http://schemas.microsoft.com/office/drawing/2014/chart" uri="{C3380CC4-5D6E-409C-BE32-E72D297353CC}">
              <c16:uniqueId val="{00000002-55FF-4C9B-BA5B-18EE1A905C2F}"/>
            </c:ext>
          </c:extLst>
        </c:ser>
        <c:dLbls>
          <c:showLegendKey val="0"/>
          <c:showVal val="0"/>
          <c:showCatName val="0"/>
          <c:showSerName val="0"/>
          <c:showPercent val="0"/>
          <c:showBubbleSize val="0"/>
        </c:dLbls>
        <c:gapWidth val="219"/>
        <c:overlap val="-27"/>
        <c:axId val="1471416832"/>
        <c:axId val="1429249344"/>
      </c:barChart>
      <c:catAx>
        <c:axId val="147141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he-IL"/>
          </a:p>
        </c:txPr>
        <c:crossAx val="1429249344"/>
        <c:crosses val="autoZero"/>
        <c:auto val="1"/>
        <c:lblAlgn val="ctr"/>
        <c:lblOffset val="100"/>
        <c:noMultiLvlLbl val="0"/>
      </c:catAx>
      <c:valAx>
        <c:axId val="1429249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471416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38253467218589E-2"/>
          <c:y val="7.5285306688445144E-2"/>
          <c:w val="0.92954047583728949"/>
          <c:h val="0.64485421816939725"/>
        </c:manualLayout>
      </c:layout>
      <c:barChart>
        <c:barDir val="col"/>
        <c:grouping val="clustered"/>
        <c:varyColors val="0"/>
        <c:ser>
          <c:idx val="0"/>
          <c:order val="0"/>
          <c:tx>
            <c:strRef>
              <c:f>'Figure II.3.1'!$C$100</c:f>
              <c:strCache>
                <c:ptCount val="1"/>
                <c:pt idx="0">
                  <c:v>%</c:v>
                </c:pt>
              </c:strCache>
            </c:strRef>
          </c:tx>
          <c:spPr>
            <a:solidFill>
              <a:sysClr val="window" lastClr="FFFFFF">
                <a:lumMod val="50000"/>
              </a:sysClr>
            </a:solidFill>
            <a:ln>
              <a:noFill/>
            </a:ln>
            <a:effectLst/>
          </c:spPr>
          <c:invertIfNegative val="0"/>
          <c:dPt>
            <c:idx val="19"/>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6-C908-4C8E-8DF5-D9FF6A9F04F3}"/>
              </c:ext>
            </c:extLst>
          </c:dPt>
          <c:dPt>
            <c:idx val="34"/>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4-CCE6-4763-910B-A2C20CAF947B}"/>
              </c:ext>
            </c:extLst>
          </c:dPt>
          <c:dPt>
            <c:idx val="41"/>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0-507A-4485-B2FA-BBBAB9AA8601}"/>
              </c:ext>
            </c:extLst>
          </c:dPt>
          <c:dPt>
            <c:idx val="7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507A-4485-B2FA-BBBAB9AA8601}"/>
              </c:ext>
            </c:extLst>
          </c:dPt>
          <c:cat>
            <c:strRef>
              <c:f>'Figure II.3.1'!$B$102:$B$138</c:f>
              <c:strCache>
                <c:ptCount val="37"/>
                <c:pt idx="0">
                  <c:v>Estonia</c:v>
                </c:pt>
                <c:pt idx="1">
                  <c:v>Turkey</c:v>
                </c:pt>
                <c:pt idx="2">
                  <c:v>United Kingdom</c:v>
                </c:pt>
                <c:pt idx="3">
                  <c:v>Canada</c:v>
                </c:pt>
                <c:pt idx="4">
                  <c:v>Korea</c:v>
                </c:pt>
                <c:pt idx="5">
                  <c:v>Australia</c:v>
                </c:pt>
                <c:pt idx="6">
                  <c:v>Ireland</c:v>
                </c:pt>
                <c:pt idx="7">
                  <c:v>Iceland</c:v>
                </c:pt>
                <c:pt idx="8">
                  <c:v>Finland</c:v>
                </c:pt>
                <c:pt idx="9">
                  <c:v>Netherlands</c:v>
                </c:pt>
                <c:pt idx="10">
                  <c:v>Italy</c:v>
                </c:pt>
                <c:pt idx="11">
                  <c:v>Norway</c:v>
                </c:pt>
                <c:pt idx="12">
                  <c:v>Denmark</c:v>
                </c:pt>
                <c:pt idx="13">
                  <c:v>Latvia</c:v>
                </c:pt>
                <c:pt idx="14">
                  <c:v>Greece</c:v>
                </c:pt>
                <c:pt idx="15">
                  <c:v>Japan</c:v>
                </c:pt>
                <c:pt idx="16">
                  <c:v>Slovenia</c:v>
                </c:pt>
                <c:pt idx="17">
                  <c:v>New Zealand</c:v>
                </c:pt>
                <c:pt idx="18">
                  <c:v>Sweden</c:v>
                </c:pt>
                <c:pt idx="19">
                  <c:v>OECD average</c:v>
                </c:pt>
                <c:pt idx="20">
                  <c:v>Lithuania</c:v>
                </c:pt>
                <c:pt idx="21">
                  <c:v>Chile</c:v>
                </c:pt>
                <c:pt idx="22">
                  <c:v>Poland</c:v>
                </c:pt>
                <c:pt idx="23">
                  <c:v>Mexico</c:v>
                </c:pt>
                <c:pt idx="24">
                  <c:v>Germany</c:v>
                </c:pt>
                <c:pt idx="25">
                  <c:v>United States</c:v>
                </c:pt>
                <c:pt idx="26">
                  <c:v>Portugal</c:v>
                </c:pt>
                <c:pt idx="27">
                  <c:v>Colombia</c:v>
                </c:pt>
                <c:pt idx="28">
                  <c:v>Austria</c:v>
                </c:pt>
                <c:pt idx="29">
                  <c:v>Singapore</c:v>
                </c:pt>
                <c:pt idx="30">
                  <c:v>France</c:v>
                </c:pt>
                <c:pt idx="31">
                  <c:v>Switzerland</c:v>
                </c:pt>
                <c:pt idx="32">
                  <c:v>Slovak Republic</c:v>
                </c:pt>
                <c:pt idx="33">
                  <c:v>Czech Republic</c:v>
                </c:pt>
                <c:pt idx="34">
                  <c:v>Israel</c:v>
                </c:pt>
                <c:pt idx="35">
                  <c:v>Hungary</c:v>
                </c:pt>
                <c:pt idx="36">
                  <c:v>Luxembourg</c:v>
                </c:pt>
              </c:strCache>
            </c:strRef>
          </c:cat>
          <c:val>
            <c:numRef>
              <c:f>'Figure II.3.1'!$C$102:$C$138</c:f>
              <c:numCache>
                <c:formatCode>0.0</c:formatCode>
                <c:ptCount val="37"/>
                <c:pt idx="0">
                  <c:v>15.596224628490043</c:v>
                </c:pt>
                <c:pt idx="1">
                  <c:v>14.522196058326953</c:v>
                </c:pt>
                <c:pt idx="2">
                  <c:v>13.992840566521656</c:v>
                </c:pt>
                <c:pt idx="3">
                  <c:v>13.932748800651803</c:v>
                </c:pt>
                <c:pt idx="4">
                  <c:v>13.488716260724033</c:v>
                </c:pt>
                <c:pt idx="5">
                  <c:v>13.093079747721323</c:v>
                </c:pt>
                <c:pt idx="6">
                  <c:v>13.066398457396405</c:v>
                </c:pt>
                <c:pt idx="7">
                  <c:v>12.773526518982722</c:v>
                </c:pt>
                <c:pt idx="8">
                  <c:v>12.573096873179423</c:v>
                </c:pt>
                <c:pt idx="9">
                  <c:v>12.56316159300715</c:v>
                </c:pt>
                <c:pt idx="10">
                  <c:v>12.369357019796601</c:v>
                </c:pt>
                <c:pt idx="11">
                  <c:v>12.336296216496763</c:v>
                </c:pt>
                <c:pt idx="12">
                  <c:v>12.231378460295275</c:v>
                </c:pt>
                <c:pt idx="13">
                  <c:v>12.19785538591505</c:v>
                </c:pt>
                <c:pt idx="14">
                  <c:v>11.806887549081502</c:v>
                </c:pt>
                <c:pt idx="15">
                  <c:v>11.740283239153296</c:v>
                </c:pt>
                <c:pt idx="16">
                  <c:v>11.722212013341158</c:v>
                </c:pt>
                <c:pt idx="17">
                  <c:v>11.662569673536034</c:v>
                </c:pt>
                <c:pt idx="18">
                  <c:v>11.434984623681121</c:v>
                </c:pt>
                <c:pt idx="19">
                  <c:v>11.29925380644373</c:v>
                </c:pt>
                <c:pt idx="20">
                  <c:v>11.236698114041195</c:v>
                </c:pt>
                <c:pt idx="21">
                  <c:v>11.16452189317722</c:v>
                </c:pt>
                <c:pt idx="22">
                  <c:v>10.824056158388306</c:v>
                </c:pt>
                <c:pt idx="23">
                  <c:v>10.619683869588506</c:v>
                </c:pt>
                <c:pt idx="24">
                  <c:v>10.369506972374493</c:v>
                </c:pt>
                <c:pt idx="25">
                  <c:v>10.327940025128971</c:v>
                </c:pt>
                <c:pt idx="26">
                  <c:v>10.034700533982836</c:v>
                </c:pt>
                <c:pt idx="27">
                  <c:v>10.003008881756532</c:v>
                </c:pt>
                <c:pt idx="28">
                  <c:v>9.9611848358413795</c:v>
                </c:pt>
                <c:pt idx="29">
                  <c:v>9.7350230813923684</c:v>
                </c:pt>
                <c:pt idx="30">
                  <c:v>9.5239322117910739</c:v>
                </c:pt>
                <c:pt idx="31">
                  <c:v>9.3232011710023546</c:v>
                </c:pt>
                <c:pt idx="32">
                  <c:v>9.094613911381197</c:v>
                </c:pt>
                <c:pt idx="33">
                  <c:v>8.8621727048895007</c:v>
                </c:pt>
                <c:pt idx="34">
                  <c:v>7.9770500219081661</c:v>
                </c:pt>
                <c:pt idx="35">
                  <c:v>7.7076770679185893</c:v>
                </c:pt>
                <c:pt idx="36">
                  <c:v>7.6318494619093551</c:v>
                </c:pt>
              </c:numCache>
            </c:numRef>
          </c:val>
          <c:extLst xmlns:c16r2="http://schemas.microsoft.com/office/drawing/2015/06/chart">
            <c:ext xmlns:c16="http://schemas.microsoft.com/office/drawing/2014/chart" uri="{C3380CC4-5D6E-409C-BE32-E72D297353CC}">
              <c16:uniqueId val="{00000000-0525-4E54-9C2C-D8DC358B1354}"/>
            </c:ext>
          </c:extLst>
        </c:ser>
        <c:dLbls>
          <c:showLegendKey val="0"/>
          <c:showVal val="0"/>
          <c:showCatName val="0"/>
          <c:showSerName val="0"/>
          <c:showPercent val="0"/>
          <c:showBubbleSize val="0"/>
        </c:dLbls>
        <c:gapWidth val="219"/>
        <c:overlap val="-27"/>
        <c:axId val="1477110272"/>
        <c:axId val="1481385664"/>
      </c:barChart>
      <c:catAx>
        <c:axId val="147711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481385664"/>
        <c:crosses val="autoZero"/>
        <c:auto val="1"/>
        <c:lblAlgn val="ctr"/>
        <c:lblOffset val="100"/>
        <c:tickLblSkip val="1"/>
        <c:noMultiLvlLbl val="0"/>
      </c:catAx>
      <c:valAx>
        <c:axId val="1481385664"/>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layout>
            <c:manualLayout>
              <c:xMode val="edge"/>
              <c:yMode val="edge"/>
              <c:x val="2.9944475090574092E-2"/>
              <c:y val="9.7284940977869945E-3"/>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477110272"/>
        <c:crosses val="autoZero"/>
        <c:crossBetween val="between"/>
        <c:majorUnit val="5"/>
      </c:valAx>
      <c:spPr>
        <a:noFill/>
        <a:ln>
          <a:solidFill>
            <a:sysClr val="windowText" lastClr="000000"/>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tx>
            <c:strRef>
              <c:f>גיליון1!$B$1</c:f>
              <c:strCache>
                <c:ptCount val="1"/>
                <c:pt idx="0">
                  <c:v>יהודים (ללא חרדים)</c:v>
                </c:pt>
              </c:strCache>
            </c:strRef>
          </c:tx>
          <c:spPr>
            <a:solidFill>
              <a:schemeClr val="bg1">
                <a:lumMod val="65000"/>
              </a:schemeClr>
            </a:solidFill>
          </c:spPr>
          <c:invertIfNegative val="0"/>
          <c:cat>
            <c:strRef>
              <c:f>גיליון1!$A$2:$A$4</c:f>
              <c:strCache>
                <c:ptCount val="3"/>
                <c:pt idx="0">
                  <c:v>קריאה</c:v>
                </c:pt>
                <c:pt idx="1">
                  <c:v>מתמטיקה</c:v>
                </c:pt>
                <c:pt idx="2">
                  <c:v>מדעים</c:v>
                </c:pt>
              </c:strCache>
            </c:strRef>
          </c:cat>
          <c:val>
            <c:numRef>
              <c:f>גיליון1!$B$2:$B$4</c:f>
              <c:numCache>
                <c:formatCode>General</c:formatCode>
                <c:ptCount val="3"/>
                <c:pt idx="0">
                  <c:v>506</c:v>
                </c:pt>
                <c:pt idx="1">
                  <c:v>490</c:v>
                </c:pt>
                <c:pt idx="2">
                  <c:v>491</c:v>
                </c:pt>
              </c:numCache>
            </c:numRef>
          </c:val>
          <c:extLst xmlns:c16r2="http://schemas.microsoft.com/office/drawing/2015/06/chart">
            <c:ext xmlns:c16="http://schemas.microsoft.com/office/drawing/2014/chart" uri="{C3380CC4-5D6E-409C-BE32-E72D297353CC}">
              <c16:uniqueId val="{00000000-40AF-4001-B3D9-0CDADC00406E}"/>
            </c:ext>
          </c:extLst>
        </c:ser>
        <c:ser>
          <c:idx val="0"/>
          <c:order val="1"/>
          <c:tx>
            <c:strRef>
              <c:f>גיליון1!$C$1</c:f>
              <c:strCache>
                <c:ptCount val="1"/>
                <c:pt idx="0">
                  <c:v>ערבים</c:v>
                </c:pt>
              </c:strCache>
            </c:strRef>
          </c:tx>
          <c:invertIfNegative val="0"/>
          <c:cat>
            <c:strRef>
              <c:f>גיליון1!$A$2:$A$4</c:f>
              <c:strCache>
                <c:ptCount val="3"/>
                <c:pt idx="0">
                  <c:v>קריאה</c:v>
                </c:pt>
                <c:pt idx="1">
                  <c:v>מתמטיקה</c:v>
                </c:pt>
                <c:pt idx="2">
                  <c:v>מדעים</c:v>
                </c:pt>
              </c:strCache>
            </c:strRef>
          </c:cat>
          <c:val>
            <c:numRef>
              <c:f>גיליון1!$C$2:$C$4</c:f>
              <c:numCache>
                <c:formatCode>General</c:formatCode>
                <c:ptCount val="3"/>
                <c:pt idx="0">
                  <c:v>362</c:v>
                </c:pt>
                <c:pt idx="1">
                  <c:v>379</c:v>
                </c:pt>
                <c:pt idx="2">
                  <c:v>375</c:v>
                </c:pt>
              </c:numCache>
            </c:numRef>
          </c:val>
          <c:extLst xmlns:c16r2="http://schemas.microsoft.com/office/drawing/2015/06/chart">
            <c:ext xmlns:c16="http://schemas.microsoft.com/office/drawing/2014/chart" uri="{C3380CC4-5D6E-409C-BE32-E72D297353CC}">
              <c16:uniqueId val="{00000000-0312-4319-B389-4EF56421C8E4}"/>
            </c:ext>
          </c:extLst>
        </c:ser>
        <c:dLbls>
          <c:showLegendKey val="0"/>
          <c:showVal val="0"/>
          <c:showCatName val="0"/>
          <c:showSerName val="0"/>
          <c:showPercent val="0"/>
          <c:showBubbleSize val="0"/>
        </c:dLbls>
        <c:gapWidth val="67"/>
        <c:axId val="1477091328"/>
        <c:axId val="1481383936"/>
      </c:barChart>
      <c:catAx>
        <c:axId val="1477091328"/>
        <c:scaling>
          <c:orientation val="minMax"/>
        </c:scaling>
        <c:delete val="0"/>
        <c:axPos val="b"/>
        <c:majorGridlines/>
        <c:numFmt formatCode="General" sourceLinked="0"/>
        <c:majorTickMark val="out"/>
        <c:minorTickMark val="none"/>
        <c:tickLblPos val="nextTo"/>
        <c:txPr>
          <a:bodyPr/>
          <a:lstStyle/>
          <a:p>
            <a:pPr>
              <a:defRPr sz="1400"/>
            </a:pPr>
            <a:endParaRPr lang="he-IL"/>
          </a:p>
        </c:txPr>
        <c:crossAx val="1481383936"/>
        <c:crosses val="autoZero"/>
        <c:auto val="1"/>
        <c:lblAlgn val="ctr"/>
        <c:lblOffset val="100"/>
        <c:noMultiLvlLbl val="0"/>
      </c:catAx>
      <c:valAx>
        <c:axId val="1481383936"/>
        <c:scaling>
          <c:orientation val="minMax"/>
          <c:min val="150"/>
        </c:scaling>
        <c:delete val="0"/>
        <c:axPos val="l"/>
        <c:numFmt formatCode="General" sourceLinked="1"/>
        <c:majorTickMark val="out"/>
        <c:minorTickMark val="none"/>
        <c:tickLblPos val="nextTo"/>
        <c:txPr>
          <a:bodyPr/>
          <a:lstStyle/>
          <a:p>
            <a:pPr>
              <a:defRPr sz="1400"/>
            </a:pPr>
            <a:endParaRPr lang="he-IL"/>
          </a:p>
        </c:txPr>
        <c:crossAx val="1477091328"/>
        <c:crosses val="autoZero"/>
        <c:crossBetween val="between"/>
      </c:valAx>
    </c:plotArea>
    <c:legend>
      <c:legendPos val="b"/>
      <c:layout>
        <c:manualLayout>
          <c:xMode val="edge"/>
          <c:yMode val="edge"/>
          <c:x val="0.62310169273677063"/>
          <c:y val="0.90761434520234019"/>
          <c:w val="0.33598706230387337"/>
          <c:h val="9.2385654797659839E-2"/>
        </c:manualLayout>
      </c:layout>
      <c:overlay val="0"/>
      <c:txPr>
        <a:bodyPr/>
        <a:lstStyle/>
        <a:p>
          <a:pPr>
            <a:defRPr sz="1400"/>
          </a:pPr>
          <a:endParaRPr lang="he-IL"/>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he-I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52903589001236"/>
          <c:y val="7.9710144927536225E-2"/>
          <c:w val="0.85761673941175176"/>
          <c:h val="0.52304804290767992"/>
        </c:manualLayout>
      </c:layout>
      <c:barChart>
        <c:barDir val="col"/>
        <c:grouping val="clustered"/>
        <c:varyColors val="0"/>
        <c:ser>
          <c:idx val="0"/>
          <c:order val="0"/>
          <c:tx>
            <c:strRef>
              <c:f>'2.9'!$E$36</c:f>
              <c:strCache>
                <c:ptCount val="1"/>
                <c:pt idx="0">
                  <c:v>ישובים מאשכולות נמוכים (5-1) </c:v>
                </c:pt>
              </c:strCache>
            </c:strRef>
          </c:tx>
          <c:spPr>
            <a:solidFill>
              <a:schemeClr val="accent4">
                <a:lumMod val="60000"/>
                <a:lumOff val="40000"/>
              </a:schemeClr>
            </a:solidFill>
          </c:spPr>
          <c:invertIfNegative val="0"/>
          <c:cat>
            <c:multiLvlStrRef>
              <c:f>'2.9'!$C$37:$D$41</c:f>
              <c:multiLvlStrCache>
                <c:ptCount val="5"/>
                <c:lvl>
                  <c:pt idx="0">
                    <c:v>2008</c:v>
                  </c:pt>
                  <c:pt idx="1">
                    <c:v>2017</c:v>
                  </c:pt>
                  <c:pt idx="3">
                    <c:v>2008</c:v>
                  </c:pt>
                  <c:pt idx="4">
                    <c:v>2017</c:v>
                  </c:pt>
                </c:lvl>
                <c:lvl>
                  <c:pt idx="0">
                    <c:v>כל המורים</c:v>
                  </c:pt>
                  <c:pt idx="2">
                    <c:v>-</c:v>
                  </c:pt>
                  <c:pt idx="3">
                    <c:v>מורים חדשים</c:v>
                  </c:pt>
                </c:lvl>
              </c:multiLvlStrCache>
            </c:multiLvlStrRef>
          </c:cat>
          <c:val>
            <c:numRef>
              <c:f>'2.9'!$E$37:$E$41</c:f>
              <c:numCache>
                <c:formatCode>General</c:formatCode>
                <c:ptCount val="5"/>
                <c:pt idx="0">
                  <c:v>464.95499999999998</c:v>
                </c:pt>
                <c:pt idx="1">
                  <c:v>480.87700000000001</c:v>
                </c:pt>
                <c:pt idx="3">
                  <c:v>477.38299999999998</c:v>
                </c:pt>
                <c:pt idx="4">
                  <c:v>499.64600000000002</c:v>
                </c:pt>
              </c:numCache>
            </c:numRef>
          </c:val>
          <c:extLst xmlns:c16r2="http://schemas.microsoft.com/office/drawing/2015/06/chart">
            <c:ext xmlns:c16="http://schemas.microsoft.com/office/drawing/2014/chart" uri="{C3380CC4-5D6E-409C-BE32-E72D297353CC}">
              <c16:uniqueId val="{00000000-1BEC-4414-B761-F100ABAD9BDE}"/>
            </c:ext>
          </c:extLst>
        </c:ser>
        <c:ser>
          <c:idx val="1"/>
          <c:order val="1"/>
          <c:tx>
            <c:strRef>
              <c:f>'2.9'!$F$36</c:f>
              <c:strCache>
                <c:ptCount val="1"/>
                <c:pt idx="0">
                  <c:v>ישובים מאשכולות גבוהים (10-6)</c:v>
                </c:pt>
              </c:strCache>
            </c:strRef>
          </c:tx>
          <c:spPr>
            <a:solidFill>
              <a:schemeClr val="accent3">
                <a:lumMod val="60000"/>
                <a:lumOff val="40000"/>
              </a:schemeClr>
            </a:solidFill>
          </c:spPr>
          <c:invertIfNegative val="0"/>
          <c:cat>
            <c:multiLvlStrRef>
              <c:f>'2.9'!$C$37:$D$41</c:f>
              <c:multiLvlStrCache>
                <c:ptCount val="5"/>
                <c:lvl>
                  <c:pt idx="0">
                    <c:v>2008</c:v>
                  </c:pt>
                  <c:pt idx="1">
                    <c:v>2017</c:v>
                  </c:pt>
                  <c:pt idx="3">
                    <c:v>2008</c:v>
                  </c:pt>
                  <c:pt idx="4">
                    <c:v>2017</c:v>
                  </c:pt>
                </c:lvl>
                <c:lvl>
                  <c:pt idx="0">
                    <c:v>כל המורים</c:v>
                  </c:pt>
                  <c:pt idx="2">
                    <c:v>-</c:v>
                  </c:pt>
                  <c:pt idx="3">
                    <c:v>מורים חדשים</c:v>
                  </c:pt>
                </c:lvl>
              </c:multiLvlStrCache>
            </c:multiLvlStrRef>
          </c:cat>
          <c:val>
            <c:numRef>
              <c:f>'2.9'!$F$37:$F$41</c:f>
              <c:numCache>
                <c:formatCode>General</c:formatCode>
                <c:ptCount val="5"/>
                <c:pt idx="0">
                  <c:v>508.92099999999999</c:v>
                </c:pt>
                <c:pt idx="1">
                  <c:v>530.31600000000003</c:v>
                </c:pt>
                <c:pt idx="3">
                  <c:v>530.39</c:v>
                </c:pt>
                <c:pt idx="4">
                  <c:v>534.33399999999995</c:v>
                </c:pt>
              </c:numCache>
            </c:numRef>
          </c:val>
          <c:extLst xmlns:c16r2="http://schemas.microsoft.com/office/drawing/2015/06/chart">
            <c:ext xmlns:c16="http://schemas.microsoft.com/office/drawing/2014/chart" uri="{C3380CC4-5D6E-409C-BE32-E72D297353CC}">
              <c16:uniqueId val="{00000001-1BEC-4414-B761-F100ABAD9BDE}"/>
            </c:ext>
          </c:extLst>
        </c:ser>
        <c:dLbls>
          <c:showLegendKey val="0"/>
          <c:showVal val="0"/>
          <c:showCatName val="0"/>
          <c:showSerName val="0"/>
          <c:showPercent val="0"/>
          <c:showBubbleSize val="0"/>
        </c:dLbls>
        <c:gapWidth val="150"/>
        <c:axId val="1477107712"/>
        <c:axId val="1481389120"/>
      </c:barChart>
      <c:catAx>
        <c:axId val="1477107712"/>
        <c:scaling>
          <c:orientation val="minMax"/>
        </c:scaling>
        <c:delete val="0"/>
        <c:axPos val="b"/>
        <c:numFmt formatCode="General" sourceLinked="1"/>
        <c:majorTickMark val="out"/>
        <c:minorTickMark val="none"/>
        <c:tickLblPos val="nextTo"/>
        <c:crossAx val="1481389120"/>
        <c:crosses val="autoZero"/>
        <c:auto val="1"/>
        <c:lblAlgn val="ctr"/>
        <c:lblOffset val="100"/>
        <c:noMultiLvlLbl val="0"/>
      </c:catAx>
      <c:valAx>
        <c:axId val="1481389120"/>
        <c:scaling>
          <c:orientation val="minMax"/>
        </c:scaling>
        <c:delete val="0"/>
        <c:axPos val="l"/>
        <c:majorGridlines>
          <c:spPr>
            <a:ln>
              <a:solidFill>
                <a:schemeClr val="bg1">
                  <a:lumMod val="75000"/>
                </a:schemeClr>
              </a:solidFill>
            </a:ln>
          </c:spPr>
        </c:majorGridlines>
        <c:numFmt formatCode="General" sourceLinked="1"/>
        <c:majorTickMark val="out"/>
        <c:minorTickMark val="none"/>
        <c:tickLblPos val="nextTo"/>
        <c:crossAx val="1477107712"/>
        <c:crosses val="autoZero"/>
        <c:crossBetween val="between"/>
      </c:valAx>
    </c:plotArea>
    <c:legend>
      <c:legendPos val="b"/>
      <c:layout>
        <c:manualLayout>
          <c:xMode val="edge"/>
          <c:yMode val="edge"/>
          <c:x val="0"/>
          <c:y val="0.83309597169918981"/>
          <c:w val="0.99212825950935701"/>
          <c:h val="0.16690402830081022"/>
        </c:manualLayout>
      </c:layout>
      <c:overlay val="0"/>
    </c:legend>
    <c:plotVisOnly val="1"/>
    <c:dispBlanksAs val="gap"/>
    <c:showDLblsOverMax val="0"/>
  </c:chart>
  <c:spPr>
    <a:ln>
      <a:noFill/>
    </a:ln>
  </c:spPr>
  <c:txPr>
    <a:bodyPr/>
    <a:lstStyle/>
    <a:p>
      <a:pPr>
        <a:defRPr sz="1050">
          <a:latin typeface="Narkisim" panose="020E0502050101010101" pitchFamily="34" charset="-79"/>
          <a:cs typeface="Narkisim" panose="020E0502050101010101" pitchFamily="34" charset="-79"/>
        </a:defRPr>
      </a:pPr>
      <a:endParaRPr lang="he-IL"/>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46" b="0" i="0" u="none" strike="noStrike" kern="1200" spc="0" baseline="0">
                <a:solidFill>
                  <a:schemeClr val="tx1">
                    <a:lumMod val="65000"/>
                    <a:lumOff val="35000"/>
                  </a:schemeClr>
                </a:solidFill>
                <a:latin typeface="+mn-lt"/>
                <a:ea typeface="+mn-ea"/>
                <a:cs typeface="+mn-cs"/>
              </a:defRPr>
            </a:pPr>
            <a:r>
              <a:rPr lang="he-IL" dirty="0"/>
              <a:t>ההוצאה על מדיניות שוק עבודה כאחוז </a:t>
            </a:r>
            <a:r>
              <a:rPr lang="he-IL" dirty="0" smtClean="0"/>
              <a:t>מהתוצר*</a:t>
            </a:r>
            <a:endParaRPr lang="he-IL" dirty="0"/>
          </a:p>
        </c:rich>
      </c:tx>
      <c:layout>
        <c:manualLayout>
          <c:xMode val="edge"/>
          <c:yMode val="edge"/>
          <c:x val="2.4373709571380572E-2"/>
          <c:y val="2.8183856388509863E-2"/>
        </c:manualLayout>
      </c:layout>
      <c:overlay val="0"/>
      <c:spPr>
        <a:noFill/>
        <a:ln w="17340">
          <a:noFill/>
        </a:ln>
      </c:spPr>
    </c:title>
    <c:autoTitleDeleted val="0"/>
    <c:plotArea>
      <c:layout>
        <c:manualLayout>
          <c:layoutTarget val="inner"/>
          <c:xMode val="edge"/>
          <c:yMode val="edge"/>
          <c:x val="5.2876397126574541E-2"/>
          <c:y val="0.1362085516604698"/>
          <c:w val="0.39393422945183681"/>
          <c:h val="0.59206927205125215"/>
        </c:manualLayout>
      </c:layout>
      <c:barChart>
        <c:barDir val="col"/>
        <c:grouping val="clustered"/>
        <c:varyColors val="0"/>
        <c:ser>
          <c:idx val="0"/>
          <c:order val="0"/>
          <c:tx>
            <c:strRef>
              <c:f>'OECD.Stat export'!$B$5</c:f>
              <c:strCache>
                <c:ptCount val="1"/>
                <c:pt idx="0">
                  <c:v>2017</c:v>
                </c:pt>
              </c:strCache>
            </c:strRef>
          </c:tx>
          <c:spPr>
            <a:solidFill>
              <a:sysClr val="window" lastClr="FFFFFF">
                <a:lumMod val="65000"/>
              </a:sysClr>
            </a:solidFill>
            <a:ln>
              <a:noFill/>
            </a:ln>
            <a:effectLst/>
          </c:spPr>
          <c:invertIfNegative val="0"/>
          <c:dPt>
            <c:idx val="5"/>
            <c:invertIfNegative val="0"/>
            <c:bubble3D val="0"/>
            <c:spPr>
              <a:solidFill>
                <a:srgbClr val="0070C0"/>
              </a:solidFill>
              <a:ln w="17340">
                <a:noFill/>
              </a:ln>
            </c:spPr>
            <c:extLst xmlns:c16r2="http://schemas.microsoft.com/office/drawing/2015/06/chart">
              <c:ext xmlns:c16="http://schemas.microsoft.com/office/drawing/2014/chart" uri="{C3380CC4-5D6E-409C-BE32-E72D297353CC}">
                <c16:uniqueId val="{00000000-E675-4D7E-99FF-247BED66284B}"/>
              </c:ext>
            </c:extLst>
          </c:dPt>
          <c:dPt>
            <c:idx val="18"/>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3-05D6-4184-AB95-0687A45753B1}"/>
              </c:ext>
            </c:extLst>
          </c:dPt>
          <c:cat>
            <c:strRef>
              <c:f>'OECD.Stat export'!$A$6:$A$37</c:f>
              <c:strCache>
                <c:ptCount val="32"/>
                <c:pt idx="0">
                  <c:v>Mexico</c:v>
                </c:pt>
                <c:pt idx="1">
                  <c:v>United States</c:v>
                </c:pt>
                <c:pt idx="2">
                  <c:v>Japan</c:v>
                </c:pt>
                <c:pt idx="3">
                  <c:v>Chile</c:v>
                </c:pt>
                <c:pt idx="4">
                  <c:v>Czech Republic</c:v>
                </c:pt>
                <c:pt idx="5">
                  <c:v>Israel</c:v>
                </c:pt>
                <c:pt idx="6">
                  <c:v>New Zealand</c:v>
                </c:pt>
                <c:pt idx="7">
                  <c:v>Slovak Republic</c:v>
                </c:pt>
                <c:pt idx="8">
                  <c:v>Korea</c:v>
                </c:pt>
                <c:pt idx="9">
                  <c:v>Latvia</c:v>
                </c:pt>
                <c:pt idx="10">
                  <c:v>Poland</c:v>
                </c:pt>
                <c:pt idx="11">
                  <c:v>Slovenia</c:v>
                </c:pt>
                <c:pt idx="12">
                  <c:v>Estonia</c:v>
                </c:pt>
                <c:pt idx="13">
                  <c:v>Canada</c:v>
                </c:pt>
                <c:pt idx="14">
                  <c:v>Australia</c:v>
                </c:pt>
                <c:pt idx="15">
                  <c:v>Norway</c:v>
                </c:pt>
                <c:pt idx="16">
                  <c:v>Hungary</c:v>
                </c:pt>
                <c:pt idx="17">
                  <c:v>Switzerland</c:v>
                </c:pt>
                <c:pt idx="18">
                  <c:v>OECD countries</c:v>
                </c:pt>
                <c:pt idx="19">
                  <c:v>Germany</c:v>
                </c:pt>
                <c:pt idx="20">
                  <c:v>Luxembourg</c:v>
                </c:pt>
                <c:pt idx="21">
                  <c:v>Ireland</c:v>
                </c:pt>
                <c:pt idx="22">
                  <c:v>Portugal</c:v>
                </c:pt>
                <c:pt idx="23">
                  <c:v>Sweden</c:v>
                </c:pt>
                <c:pt idx="24">
                  <c:v>Italy</c:v>
                </c:pt>
                <c:pt idx="25">
                  <c:v>Austria</c:v>
                </c:pt>
                <c:pt idx="26">
                  <c:v>Belgium</c:v>
                </c:pt>
                <c:pt idx="27">
                  <c:v>Spain</c:v>
                </c:pt>
                <c:pt idx="28">
                  <c:v>Netherlands</c:v>
                </c:pt>
                <c:pt idx="29">
                  <c:v>Finland</c:v>
                </c:pt>
                <c:pt idx="30">
                  <c:v>France</c:v>
                </c:pt>
                <c:pt idx="31">
                  <c:v>Denmark</c:v>
                </c:pt>
              </c:strCache>
            </c:strRef>
          </c:cat>
          <c:val>
            <c:numRef>
              <c:f>'OECD.Stat export'!$B$6:$B$37</c:f>
              <c:numCache>
                <c:formatCode>#,##0.00_ ;\-#,##0.00\ </c:formatCode>
                <c:ptCount val="32"/>
                <c:pt idx="0">
                  <c:v>0</c:v>
                </c:pt>
                <c:pt idx="1">
                  <c:v>0.24</c:v>
                </c:pt>
                <c:pt idx="2">
                  <c:v>0.3</c:v>
                </c:pt>
                <c:pt idx="3">
                  <c:v>0.51</c:v>
                </c:pt>
                <c:pt idx="4">
                  <c:v>0.54</c:v>
                </c:pt>
                <c:pt idx="5">
                  <c:v>0.6</c:v>
                </c:pt>
                <c:pt idx="6">
                  <c:v>0.6</c:v>
                </c:pt>
                <c:pt idx="7">
                  <c:v>0.6</c:v>
                </c:pt>
                <c:pt idx="8">
                  <c:v>0.64</c:v>
                </c:pt>
                <c:pt idx="9">
                  <c:v>0.64</c:v>
                </c:pt>
                <c:pt idx="10">
                  <c:v>0.69</c:v>
                </c:pt>
                <c:pt idx="11">
                  <c:v>0.73</c:v>
                </c:pt>
                <c:pt idx="12">
                  <c:v>0.74</c:v>
                </c:pt>
                <c:pt idx="13">
                  <c:v>0.78</c:v>
                </c:pt>
                <c:pt idx="14">
                  <c:v>0.85</c:v>
                </c:pt>
                <c:pt idx="15">
                  <c:v>1.06</c:v>
                </c:pt>
                <c:pt idx="16">
                  <c:v>1.17</c:v>
                </c:pt>
                <c:pt idx="17">
                  <c:v>1.28</c:v>
                </c:pt>
                <c:pt idx="18">
                  <c:v>1.2816129032258066</c:v>
                </c:pt>
                <c:pt idx="19">
                  <c:v>1.43</c:v>
                </c:pt>
                <c:pt idx="20">
                  <c:v>1.44</c:v>
                </c:pt>
                <c:pt idx="21">
                  <c:v>1.53</c:v>
                </c:pt>
                <c:pt idx="22">
                  <c:v>1.67</c:v>
                </c:pt>
                <c:pt idx="23">
                  <c:v>1.73</c:v>
                </c:pt>
                <c:pt idx="24">
                  <c:v>1.79</c:v>
                </c:pt>
                <c:pt idx="25">
                  <c:v>2.25</c:v>
                </c:pt>
                <c:pt idx="26">
                  <c:v>2.2999999999999998</c:v>
                </c:pt>
                <c:pt idx="27">
                  <c:v>2.2999999999999998</c:v>
                </c:pt>
                <c:pt idx="28">
                  <c:v>2.36</c:v>
                </c:pt>
                <c:pt idx="29">
                  <c:v>2.82</c:v>
                </c:pt>
                <c:pt idx="30">
                  <c:v>2.98</c:v>
                </c:pt>
                <c:pt idx="31">
                  <c:v>3.16</c:v>
                </c:pt>
              </c:numCache>
            </c:numRef>
          </c:val>
          <c:extLst xmlns:c16r2="http://schemas.microsoft.com/office/drawing/2015/06/chart">
            <c:ext xmlns:c16="http://schemas.microsoft.com/office/drawing/2014/chart" uri="{C3380CC4-5D6E-409C-BE32-E72D297353CC}">
              <c16:uniqueId val="{00000001-E675-4D7E-99FF-247BED66284B}"/>
            </c:ext>
          </c:extLst>
        </c:ser>
        <c:dLbls>
          <c:showLegendKey val="0"/>
          <c:showVal val="0"/>
          <c:showCatName val="0"/>
          <c:showSerName val="0"/>
          <c:showPercent val="0"/>
          <c:showBubbleSize val="0"/>
        </c:dLbls>
        <c:gapWidth val="219"/>
        <c:overlap val="-27"/>
        <c:axId val="1484608512"/>
        <c:axId val="1471766528"/>
      </c:barChart>
      <c:catAx>
        <c:axId val="1484608512"/>
        <c:scaling>
          <c:orientation val="minMax"/>
        </c:scaling>
        <c:delete val="0"/>
        <c:axPos val="b"/>
        <c:numFmt formatCode="General" sourceLinked="1"/>
        <c:majorTickMark val="none"/>
        <c:minorTickMark val="none"/>
        <c:tickLblPos val="nextTo"/>
        <c:spPr>
          <a:noFill/>
          <a:ln w="6493" cap="flat" cmpd="sng" algn="ctr">
            <a:solidFill>
              <a:schemeClr val="tx1">
                <a:lumMod val="15000"/>
                <a:lumOff val="85000"/>
              </a:schemeClr>
            </a:solidFill>
            <a:round/>
          </a:ln>
          <a:effectLst/>
        </c:spPr>
        <c:txPr>
          <a:bodyPr rot="-60000000" spcFirstLastPara="1" vertOverflow="ellipsis" vert="horz" wrap="square" anchor="ctr" anchorCtr="1"/>
          <a:lstStyle/>
          <a:p>
            <a:pPr>
              <a:defRPr sz="954" b="0" i="0" u="none" strike="noStrike" kern="1200" baseline="0">
                <a:solidFill>
                  <a:schemeClr val="tx1">
                    <a:lumMod val="65000"/>
                    <a:lumOff val="35000"/>
                  </a:schemeClr>
                </a:solidFill>
                <a:latin typeface="+mn-lt"/>
                <a:ea typeface="+mn-ea"/>
                <a:cs typeface="+mn-cs"/>
              </a:defRPr>
            </a:pPr>
            <a:endParaRPr lang="he-IL"/>
          </a:p>
        </c:txPr>
        <c:crossAx val="1471766528"/>
        <c:crosses val="autoZero"/>
        <c:auto val="1"/>
        <c:lblAlgn val="ctr"/>
        <c:lblOffset val="100"/>
        <c:noMultiLvlLbl val="0"/>
      </c:catAx>
      <c:valAx>
        <c:axId val="1471766528"/>
        <c:scaling>
          <c:orientation val="minMax"/>
        </c:scaling>
        <c:delete val="0"/>
        <c:axPos val="l"/>
        <c:numFmt formatCode="#,##0.0_ ;\-#,##0.0\ " sourceLinked="0"/>
        <c:majorTickMark val="none"/>
        <c:minorTickMark val="none"/>
        <c:tickLblPos val="nextTo"/>
        <c:spPr>
          <a:ln w="4335">
            <a:noFill/>
          </a:ln>
        </c:spPr>
        <c:txPr>
          <a:bodyPr rot="-60000000" spcFirstLastPara="1" vertOverflow="ellipsis" vert="horz" wrap="square" anchor="ctr" anchorCtr="1"/>
          <a:lstStyle/>
          <a:p>
            <a:pPr>
              <a:defRPr sz="954" b="0" i="0" u="none" strike="noStrike" kern="1200" baseline="0">
                <a:solidFill>
                  <a:schemeClr val="tx1">
                    <a:lumMod val="65000"/>
                    <a:lumOff val="35000"/>
                  </a:schemeClr>
                </a:solidFill>
                <a:latin typeface="+mn-lt"/>
                <a:ea typeface="+mn-ea"/>
                <a:cs typeface="+mn-cs"/>
              </a:defRPr>
            </a:pPr>
            <a:endParaRPr lang="he-IL"/>
          </a:p>
        </c:txPr>
        <c:crossAx val="1484608512"/>
        <c:crosses val="autoZero"/>
        <c:crossBetween val="between"/>
      </c:valAx>
      <c:spPr>
        <a:noFill/>
        <a:ln w="17340">
          <a:noFill/>
        </a:ln>
      </c:spPr>
    </c:plotArea>
    <c:plotVisOnly val="1"/>
    <c:dispBlanksAs val="gap"/>
    <c:showDLblsOverMax val="0"/>
  </c:chart>
  <c:spPr>
    <a:noFill/>
    <a:ln>
      <a:noFill/>
    </a:ln>
    <a:effectLst/>
  </c:spPr>
  <c:txPr>
    <a:bodyPr/>
    <a:lstStyle/>
    <a:p>
      <a:pPr>
        <a:defRPr sz="954"/>
      </a:pPr>
      <a:endParaRPr lang="he-IL"/>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11920897678037"/>
          <c:y val="5.4399128066230186E-2"/>
          <c:w val="0.87599143200894514"/>
          <c:h val="0.67087519498400294"/>
        </c:manualLayout>
      </c:layout>
      <c:barChart>
        <c:barDir val="col"/>
        <c:grouping val="clustered"/>
        <c:varyColors val="0"/>
        <c:ser>
          <c:idx val="0"/>
          <c:order val="0"/>
          <c:tx>
            <c:strRef>
              <c:f>גיליון1!$B$1</c:f>
              <c:strCache>
                <c:ptCount val="1"/>
                <c:pt idx="0">
                  <c:v>Vocational</c:v>
                </c:pt>
              </c:strCache>
            </c:strRef>
          </c:tx>
          <c:spPr>
            <a:solidFill>
              <a:schemeClr val="bg2">
                <a:lumMod val="75000"/>
              </a:schemeClr>
            </a:solidFill>
            <a:ln>
              <a:noFill/>
            </a:ln>
            <a:effectLst/>
          </c:spPr>
          <c:invertIfNegative val="0"/>
          <c:dPt>
            <c:idx val="7"/>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1-4B05-4674-8E3E-C1DE0A7356A1}"/>
              </c:ext>
            </c:extLst>
          </c:dPt>
          <c:dPt>
            <c:idx val="14"/>
            <c:invertIfNegative val="0"/>
            <c:bubble3D val="0"/>
            <c:spPr>
              <a:solidFill>
                <a:schemeClr val="accent2"/>
              </a:solidFill>
              <a:ln w="19013">
                <a:noFill/>
              </a:ln>
            </c:spPr>
            <c:extLst xmlns:c16r2="http://schemas.microsoft.com/office/drawing/2015/06/chart">
              <c:ext xmlns:c16="http://schemas.microsoft.com/office/drawing/2014/chart" uri="{C3380CC4-5D6E-409C-BE32-E72D297353CC}">
                <c16:uniqueId val="{00000003-4B05-4674-8E3E-C1DE0A7356A1}"/>
              </c:ext>
            </c:extLst>
          </c:dPt>
          <c:dLbls>
            <c:dLbl>
              <c:idx val="0"/>
              <c:layout/>
              <c:numFmt formatCode="0.0%" sourceLinked="0"/>
              <c:spPr>
                <a:noFill/>
                <a:ln w="19013">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4B05-4674-8E3E-C1DE0A7356A1}"/>
                </c:ext>
              </c:extLst>
            </c:dLbl>
            <c:dLbl>
              <c:idx val="4"/>
              <c:layout/>
              <c:numFmt formatCode="0.0%" sourceLinked="0"/>
              <c:spPr>
                <a:noFill/>
                <a:ln w="19013">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4B05-4674-8E3E-C1DE0A7356A1}"/>
                </c:ext>
              </c:extLst>
            </c:dLbl>
            <c:dLbl>
              <c:idx val="7"/>
              <c:layout/>
              <c:numFmt formatCode="0.0%" sourceLinked="0"/>
              <c:spPr>
                <a:noFill/>
                <a:ln w="19013">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B05-4674-8E3E-C1DE0A7356A1}"/>
                </c:ext>
              </c:extLst>
            </c:dLbl>
            <c:dLbl>
              <c:idx val="14"/>
              <c:layout>
                <c:manualLayout>
                  <c:x val="-4.2162696216998599E-3"/>
                  <c:y val="0"/>
                </c:manualLayout>
              </c:layout>
              <c:numFmt formatCode="0.0%" sourceLinked="0"/>
              <c:spPr>
                <a:noFill/>
                <a:ln w="19013">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4B05-4674-8E3E-C1DE0A7356A1}"/>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גיליון1!$A$2:$A$23</c:f>
              <c:strCache>
                <c:ptCount val="22"/>
                <c:pt idx="0">
                  <c:v>הונגריה</c:v>
                </c:pt>
                <c:pt idx="1">
                  <c:v>אסטוניה</c:v>
                </c:pt>
                <c:pt idx="2">
                  <c:v>ליטא</c:v>
                </c:pt>
                <c:pt idx="3">
                  <c:v>אירלנד</c:v>
                </c:pt>
                <c:pt idx="4">
                  <c:v>גרמניה</c:v>
                </c:pt>
                <c:pt idx="5">
                  <c:v>אוסטרליה</c:v>
                </c:pt>
                <c:pt idx="6">
                  <c:v>לטביה</c:v>
                </c:pt>
                <c:pt idx="7">
                  <c:v>ממוצע OECD</c:v>
                </c:pt>
                <c:pt idx="8">
                  <c:v>איטליה</c:v>
                </c:pt>
                <c:pt idx="9">
                  <c:v>איסלנד</c:v>
                </c:pt>
                <c:pt idx="10">
                  <c:v>סלובקיה</c:v>
                </c:pt>
                <c:pt idx="11">
                  <c:v>נורבגיה</c:v>
                </c:pt>
                <c:pt idx="12">
                  <c:v>יוון</c:v>
                </c:pt>
                <c:pt idx="13">
                  <c:v>פולין</c:v>
                </c:pt>
                <c:pt idx="14">
                  <c:v>ישראל</c:v>
                </c:pt>
                <c:pt idx="15">
                  <c:v>צרפת</c:v>
                </c:pt>
                <c:pt idx="16">
                  <c:v>אוסטריה</c:v>
                </c:pt>
                <c:pt idx="17">
                  <c:v>שבדיה</c:v>
                </c:pt>
                <c:pt idx="18">
                  <c:v>צ'כיה</c:v>
                </c:pt>
                <c:pt idx="19">
                  <c:v>ארה"ב</c:v>
                </c:pt>
                <c:pt idx="20">
                  <c:v>לוקסמבורג</c:v>
                </c:pt>
                <c:pt idx="21">
                  <c:v>הולנד</c:v>
                </c:pt>
              </c:strCache>
            </c:strRef>
          </c:cat>
          <c:val>
            <c:numRef>
              <c:f>גיליון1!$B$2:$B$23</c:f>
              <c:numCache>
                <c:formatCode>#,##0.000_ ;\-#,##0.000\ </c:formatCode>
                <c:ptCount val="22"/>
                <c:pt idx="0">
                  <c:v>2.8799999999999999E-2</c:v>
                </c:pt>
                <c:pt idx="1">
                  <c:v>1.77E-2</c:v>
                </c:pt>
                <c:pt idx="2">
                  <c:v>1.18E-2</c:v>
                </c:pt>
                <c:pt idx="3">
                  <c:v>1.11E-2</c:v>
                </c:pt>
                <c:pt idx="4">
                  <c:v>8.3000000000000001E-3</c:v>
                </c:pt>
                <c:pt idx="5">
                  <c:v>8.2000000000000007E-3</c:v>
                </c:pt>
                <c:pt idx="6">
                  <c:v>6.4000000000000003E-3</c:v>
                </c:pt>
                <c:pt idx="7" formatCode="#,##0.0000_ ;\-#,##0.0000\ ">
                  <c:v>5.7761904761904773E-3</c:v>
                </c:pt>
                <c:pt idx="8">
                  <c:v>5.4999999999999997E-3</c:v>
                </c:pt>
                <c:pt idx="9">
                  <c:v>4.7999999999999996E-3</c:v>
                </c:pt>
                <c:pt idx="10">
                  <c:v>4.3E-3</c:v>
                </c:pt>
                <c:pt idx="11">
                  <c:v>2.5000000000000001E-3</c:v>
                </c:pt>
                <c:pt idx="12">
                  <c:v>2.3E-3</c:v>
                </c:pt>
                <c:pt idx="13">
                  <c:v>1.9E-3</c:v>
                </c:pt>
                <c:pt idx="14">
                  <c:v>1.6000000000000001E-3</c:v>
                </c:pt>
                <c:pt idx="15">
                  <c:v>1.5E-3</c:v>
                </c:pt>
                <c:pt idx="16">
                  <c:v>1.4E-3</c:v>
                </c:pt>
                <c:pt idx="17">
                  <c:v>1.4E-3</c:v>
                </c:pt>
                <c:pt idx="18">
                  <c:v>1E-3</c:v>
                </c:pt>
                <c:pt idx="19">
                  <c:v>5.9999999999999995E-4</c:v>
                </c:pt>
                <c:pt idx="20">
                  <c:v>2.0000000000000001E-4</c:v>
                </c:pt>
                <c:pt idx="21">
                  <c:v>0</c:v>
                </c:pt>
              </c:numCache>
            </c:numRef>
          </c:val>
          <c:extLst xmlns:c16r2="http://schemas.microsoft.com/office/drawing/2015/06/chart">
            <c:ext xmlns:c16="http://schemas.microsoft.com/office/drawing/2014/chart" uri="{C3380CC4-5D6E-409C-BE32-E72D297353CC}">
              <c16:uniqueId val="{00000006-4B05-4674-8E3E-C1DE0A7356A1}"/>
            </c:ext>
          </c:extLst>
        </c:ser>
        <c:ser>
          <c:idx val="1"/>
          <c:order val="1"/>
          <c:tx>
            <c:strRef>
              <c:f>גיליון1!$C$1</c:f>
              <c:strCache>
                <c:ptCount val="1"/>
                <c:pt idx="0">
                  <c:v>Column2</c:v>
                </c:pt>
              </c:strCache>
            </c:strRef>
          </c:tx>
          <c:spPr>
            <a:gradFill rotWithShape="1">
              <a:gsLst>
                <a:gs pos="0">
                  <a:schemeClr val="accent2">
                    <a:shade val="85000"/>
                  </a:schemeClr>
                </a:gs>
                <a:gs pos="100000">
                  <a:schemeClr val="accent2">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c:spPr>
          <c:invertIfNegative val="0"/>
          <c:cat>
            <c:strRef>
              <c:f>גיליון1!$A$2:$A$23</c:f>
              <c:strCache>
                <c:ptCount val="22"/>
                <c:pt idx="0">
                  <c:v>הונגריה</c:v>
                </c:pt>
                <c:pt idx="1">
                  <c:v>אסטוניה</c:v>
                </c:pt>
                <c:pt idx="2">
                  <c:v>ליטא</c:v>
                </c:pt>
                <c:pt idx="3">
                  <c:v>אירלנד</c:v>
                </c:pt>
                <c:pt idx="4">
                  <c:v>גרמניה</c:v>
                </c:pt>
                <c:pt idx="5">
                  <c:v>אוסטרליה</c:v>
                </c:pt>
                <c:pt idx="6">
                  <c:v>לטביה</c:v>
                </c:pt>
                <c:pt idx="7">
                  <c:v>ממוצע OECD</c:v>
                </c:pt>
                <c:pt idx="8">
                  <c:v>איטליה</c:v>
                </c:pt>
                <c:pt idx="9">
                  <c:v>איסלנד</c:v>
                </c:pt>
                <c:pt idx="10">
                  <c:v>סלובקיה</c:v>
                </c:pt>
                <c:pt idx="11">
                  <c:v>נורבגיה</c:v>
                </c:pt>
                <c:pt idx="12">
                  <c:v>יוון</c:v>
                </c:pt>
                <c:pt idx="13">
                  <c:v>פולין</c:v>
                </c:pt>
                <c:pt idx="14">
                  <c:v>ישראל</c:v>
                </c:pt>
                <c:pt idx="15">
                  <c:v>צרפת</c:v>
                </c:pt>
                <c:pt idx="16">
                  <c:v>אוסטריה</c:v>
                </c:pt>
                <c:pt idx="17">
                  <c:v>שבדיה</c:v>
                </c:pt>
                <c:pt idx="18">
                  <c:v>צ'כיה</c:v>
                </c:pt>
                <c:pt idx="19">
                  <c:v>ארה"ב</c:v>
                </c:pt>
                <c:pt idx="20">
                  <c:v>לוקסמבורג</c:v>
                </c:pt>
                <c:pt idx="21">
                  <c:v>הולנד</c:v>
                </c:pt>
              </c:strCache>
            </c:strRef>
          </c:cat>
          <c:val>
            <c:numRef>
              <c:f>גיליון1!$C$2:$C$23</c:f>
              <c:numCache>
                <c:formatCode>General</c:formatCode>
                <c:ptCount val="22"/>
              </c:numCache>
            </c:numRef>
          </c:val>
          <c:extLst xmlns:c16r2="http://schemas.microsoft.com/office/drawing/2015/06/chart">
            <c:ext xmlns:c16="http://schemas.microsoft.com/office/drawing/2014/chart" uri="{C3380CC4-5D6E-409C-BE32-E72D297353CC}">
              <c16:uniqueId val="{00000007-4B05-4674-8E3E-C1DE0A7356A1}"/>
            </c:ext>
          </c:extLst>
        </c:ser>
        <c:dLbls>
          <c:showLegendKey val="0"/>
          <c:showVal val="0"/>
          <c:showCatName val="0"/>
          <c:showSerName val="0"/>
          <c:showPercent val="0"/>
          <c:showBubbleSize val="0"/>
        </c:dLbls>
        <c:gapWidth val="100"/>
        <c:overlap val="-24"/>
        <c:axId val="1484636160"/>
        <c:axId val="1471769408"/>
      </c:barChart>
      <c:catAx>
        <c:axId val="1484636160"/>
        <c:scaling>
          <c:orientation val="maxMin"/>
        </c:scaling>
        <c:delete val="0"/>
        <c:axPos val="b"/>
        <c:numFmt formatCode="General" sourceLinked="1"/>
        <c:majorTickMark val="none"/>
        <c:minorTickMark val="none"/>
        <c:tickLblPos val="nextTo"/>
        <c:spPr>
          <a:noFill/>
          <a:ln w="7130"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mn-lt"/>
                <a:ea typeface="+mn-ea"/>
                <a:cs typeface="+mn-cs"/>
              </a:defRPr>
            </a:pPr>
            <a:endParaRPr lang="he-IL"/>
          </a:p>
        </c:txPr>
        <c:crossAx val="1471769408"/>
        <c:crosses val="autoZero"/>
        <c:auto val="1"/>
        <c:lblAlgn val="ctr"/>
        <c:lblOffset val="100"/>
        <c:noMultiLvlLbl val="0"/>
      </c:catAx>
      <c:valAx>
        <c:axId val="1471769408"/>
        <c:scaling>
          <c:orientation val="minMax"/>
        </c:scaling>
        <c:delete val="0"/>
        <c:axPos val="r"/>
        <c:numFmt formatCode="0%" sourceLinked="0"/>
        <c:majorTickMark val="none"/>
        <c:minorTickMark val="none"/>
        <c:tickLblPos val="nextTo"/>
        <c:spPr>
          <a:ln w="4753">
            <a:noFill/>
          </a:ln>
        </c:spPr>
        <c:txPr>
          <a:bodyPr rot="0" spcFirstLastPara="1" vertOverflow="ellipsis" wrap="square" anchor="ctr" anchorCtr="1"/>
          <a:lstStyle/>
          <a:p>
            <a:pPr>
              <a:defRPr sz="896" b="0" i="0" u="none" strike="noStrike" kern="1200" baseline="0">
                <a:solidFill>
                  <a:schemeClr val="tx2"/>
                </a:solidFill>
                <a:latin typeface="+mn-lt"/>
                <a:ea typeface="+mn-ea"/>
                <a:cs typeface="+mn-cs"/>
              </a:defRPr>
            </a:pPr>
            <a:endParaRPr lang="he-IL"/>
          </a:p>
        </c:txPr>
        <c:crossAx val="1484636160"/>
        <c:crosses val="autoZero"/>
        <c:crossBetween val="between"/>
      </c:valAx>
      <c:spPr>
        <a:noFill/>
        <a:ln w="19013">
          <a:noFill/>
        </a:ln>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904306516546683E-2"/>
          <c:y val="3.4896286494371737E-2"/>
          <c:w val="0.95393899617877675"/>
          <c:h val="0.69757153524713389"/>
        </c:manualLayout>
      </c:layout>
      <c:barChart>
        <c:barDir val="col"/>
        <c:grouping val="clustered"/>
        <c:varyColors val="0"/>
        <c:ser>
          <c:idx val="0"/>
          <c:order val="0"/>
          <c:tx>
            <c:strRef>
              <c:f>גיליון1!$C$1</c:f>
              <c:strCache>
                <c:ptCount val="1"/>
                <c:pt idx="0">
                  <c:v>ממוצע שנות לימוד</c:v>
                </c:pt>
              </c:strCache>
            </c:strRef>
          </c:tx>
          <c:spPr>
            <a:solidFill>
              <a:srgbClr val="939598"/>
            </a:solidFill>
            <a:ln>
              <a:noFill/>
            </a:ln>
            <a:effectLst/>
          </c:spPr>
          <c:invertIfNegative val="0"/>
          <c:dPt>
            <c:idx val="10"/>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2-0E7F-4826-B3F2-9060BE4064AD}"/>
              </c:ext>
            </c:extLst>
          </c:dPt>
          <c:dPt>
            <c:idx val="3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0E7F-4826-B3F2-9060BE4064AD}"/>
              </c:ext>
            </c:extLst>
          </c:dPt>
          <c:cat>
            <c:strRef>
              <c:f>גיליון1!$A$2:$A$38</c:f>
              <c:strCache>
                <c:ptCount val="37"/>
                <c:pt idx="0">
                  <c:v>טורקיה</c:v>
                </c:pt>
                <c:pt idx="1">
                  <c:v>מקסיקו</c:v>
                </c:pt>
                <c:pt idx="2">
                  <c:v>פורטוגל</c:v>
                </c:pt>
                <c:pt idx="3">
                  <c:v>ספרד</c:v>
                </c:pt>
                <c:pt idx="4">
                  <c:v>איטליה</c:v>
                </c:pt>
                <c:pt idx="5">
                  <c:v>צ'ילה</c:v>
                </c:pt>
                <c:pt idx="6">
                  <c:v>יוון</c:v>
                </c:pt>
                <c:pt idx="7">
                  <c:v>צרפת</c:v>
                </c:pt>
                <c:pt idx="8">
                  <c:v>בלגיה</c:v>
                </c:pt>
                <c:pt idx="9">
                  <c:v>הונגריה</c:v>
                </c:pt>
                <c:pt idx="10">
                  <c:v>ממוצע</c:v>
                </c:pt>
                <c:pt idx="11">
                  <c:v>אוסטריה</c:v>
                </c:pt>
                <c:pt idx="12">
                  <c:v>קוריאה</c:v>
                </c:pt>
                <c:pt idx="13">
                  <c:v>לוקסמבור</c:v>
                </c:pt>
                <c:pt idx="14">
                  <c:v>הולנד</c:v>
                </c:pt>
                <c:pt idx="15">
                  <c:v>סלובניה</c:v>
                </c:pt>
                <c:pt idx="16">
                  <c:v>פולין</c:v>
                </c:pt>
                <c:pt idx="17">
                  <c:v>פינלנד</c:v>
                </c:pt>
                <c:pt idx="18">
                  <c:v>איסלנד</c:v>
                </c:pt>
                <c:pt idx="19">
                  <c:v>שוודיה</c:v>
                </c:pt>
                <c:pt idx="20">
                  <c:v>אירלנד</c:v>
                </c:pt>
                <c:pt idx="21">
                  <c:v>ניו זילנד</c:v>
                </c:pt>
                <c:pt idx="22">
                  <c:v>סלובקיה</c:v>
                </c:pt>
                <c:pt idx="23">
                  <c:v>דנמרק</c:v>
                </c:pt>
                <c:pt idx="24">
                  <c:v>נורווגיה</c:v>
                </c:pt>
                <c:pt idx="25">
                  <c:v>צ'כיה</c:v>
                </c:pt>
                <c:pt idx="26">
                  <c:v>אסטוניה</c:v>
                </c:pt>
                <c:pt idx="27">
                  <c:v>יפן</c:v>
                </c:pt>
                <c:pt idx="28">
                  <c:v>לטביה</c:v>
                </c:pt>
                <c:pt idx="29">
                  <c:v>אוסטרליה</c:v>
                </c:pt>
                <c:pt idx="30">
                  <c:v>בריטניה</c:v>
                </c:pt>
                <c:pt idx="31">
                  <c:v>ישראל</c:v>
                </c:pt>
                <c:pt idx="32">
                  <c:v>ליטא</c:v>
                </c:pt>
                <c:pt idx="33">
                  <c:v>קנדה</c:v>
                </c:pt>
                <c:pt idx="34">
                  <c:v>שוויץ</c:v>
                </c:pt>
                <c:pt idx="35">
                  <c:v>ארצות הברית</c:v>
                </c:pt>
                <c:pt idx="36">
                  <c:v>גרמניה</c:v>
                </c:pt>
              </c:strCache>
            </c:strRef>
          </c:cat>
          <c:val>
            <c:numRef>
              <c:f>גיליון1!$C$2:$C$38</c:f>
              <c:numCache>
                <c:formatCode>General</c:formatCode>
                <c:ptCount val="37"/>
                <c:pt idx="0">
                  <c:v>8</c:v>
                </c:pt>
                <c:pt idx="1">
                  <c:v>8.6</c:v>
                </c:pt>
                <c:pt idx="2">
                  <c:v>9.1999999999999993</c:v>
                </c:pt>
                <c:pt idx="3">
                  <c:v>9.8000000000000007</c:v>
                </c:pt>
                <c:pt idx="4">
                  <c:v>10.199999999999999</c:v>
                </c:pt>
                <c:pt idx="5">
                  <c:v>10.3</c:v>
                </c:pt>
                <c:pt idx="6">
                  <c:v>10.8</c:v>
                </c:pt>
                <c:pt idx="7">
                  <c:v>11.5</c:v>
                </c:pt>
                <c:pt idx="8">
                  <c:v>11.8</c:v>
                </c:pt>
                <c:pt idx="9">
                  <c:v>11.9</c:v>
                </c:pt>
                <c:pt idx="10" formatCode="0.0">
                  <c:v>11.999999999999998</c:v>
                </c:pt>
                <c:pt idx="11">
                  <c:v>12.1</c:v>
                </c:pt>
                <c:pt idx="12">
                  <c:v>12.1</c:v>
                </c:pt>
                <c:pt idx="13">
                  <c:v>12.1</c:v>
                </c:pt>
                <c:pt idx="14">
                  <c:v>12.2</c:v>
                </c:pt>
                <c:pt idx="15">
                  <c:v>12.2</c:v>
                </c:pt>
                <c:pt idx="16">
                  <c:v>12.3</c:v>
                </c:pt>
                <c:pt idx="17">
                  <c:v>12.4</c:v>
                </c:pt>
                <c:pt idx="18">
                  <c:v>12.4</c:v>
                </c:pt>
                <c:pt idx="19">
                  <c:v>12.4</c:v>
                </c:pt>
                <c:pt idx="20">
                  <c:v>12.5</c:v>
                </c:pt>
                <c:pt idx="21">
                  <c:v>12.5</c:v>
                </c:pt>
                <c:pt idx="22">
                  <c:v>12.5</c:v>
                </c:pt>
                <c:pt idx="23">
                  <c:v>12.6</c:v>
                </c:pt>
                <c:pt idx="24">
                  <c:v>12.6</c:v>
                </c:pt>
                <c:pt idx="25">
                  <c:v>12.7</c:v>
                </c:pt>
                <c:pt idx="26">
                  <c:v>12.7</c:v>
                </c:pt>
                <c:pt idx="27">
                  <c:v>12.8</c:v>
                </c:pt>
                <c:pt idx="28">
                  <c:v>12.8</c:v>
                </c:pt>
                <c:pt idx="29">
                  <c:v>12.9</c:v>
                </c:pt>
                <c:pt idx="30">
                  <c:v>12.9</c:v>
                </c:pt>
                <c:pt idx="31">
                  <c:v>13</c:v>
                </c:pt>
                <c:pt idx="32">
                  <c:v>13</c:v>
                </c:pt>
                <c:pt idx="33">
                  <c:v>13.3</c:v>
                </c:pt>
                <c:pt idx="34">
                  <c:v>13.4</c:v>
                </c:pt>
                <c:pt idx="35">
                  <c:v>13.4</c:v>
                </c:pt>
                <c:pt idx="36">
                  <c:v>14.1</c:v>
                </c:pt>
              </c:numCache>
            </c:numRef>
          </c:val>
          <c:extLst xmlns:c16r2="http://schemas.microsoft.com/office/drawing/2015/06/chart">
            <c:ext xmlns:c16="http://schemas.microsoft.com/office/drawing/2014/chart" uri="{C3380CC4-5D6E-409C-BE32-E72D297353CC}">
              <c16:uniqueId val="{00000000-0E7F-4826-B3F2-9060BE4064AD}"/>
            </c:ext>
          </c:extLst>
        </c:ser>
        <c:dLbls>
          <c:showLegendKey val="0"/>
          <c:showVal val="0"/>
          <c:showCatName val="0"/>
          <c:showSerName val="0"/>
          <c:showPercent val="0"/>
          <c:showBubbleSize val="0"/>
        </c:dLbls>
        <c:gapWidth val="219"/>
        <c:overlap val="-27"/>
        <c:axId val="1491011584"/>
        <c:axId val="1471771712"/>
      </c:barChart>
      <c:catAx>
        <c:axId val="149101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he-IL"/>
          </a:p>
        </c:txPr>
        <c:crossAx val="1471771712"/>
        <c:crosses val="autoZero"/>
        <c:auto val="1"/>
        <c:lblAlgn val="ctr"/>
        <c:lblOffset val="100"/>
        <c:noMultiLvlLbl val="0"/>
      </c:catAx>
      <c:valAx>
        <c:axId val="1471771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he-IL"/>
          </a:p>
        </c:txPr>
        <c:crossAx val="149101158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he-IL"/>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454917935441E-2"/>
          <c:y val="6.0480710165400527E-2"/>
          <c:w val="0.87599143200894514"/>
          <c:h val="0.67087519498400294"/>
        </c:manualLayout>
      </c:layout>
      <c:barChart>
        <c:barDir val="col"/>
        <c:grouping val="clustered"/>
        <c:varyColors val="0"/>
        <c:ser>
          <c:idx val="0"/>
          <c:order val="0"/>
          <c:tx>
            <c:strRef>
              <c:f>גיליון1!$B$1</c:f>
              <c:strCache>
                <c:ptCount val="1"/>
                <c:pt idx="0">
                  <c:v>Vocational</c:v>
                </c:pt>
              </c:strCache>
            </c:strRef>
          </c:tx>
          <c:spPr>
            <a:solidFill>
              <a:schemeClr val="bg2">
                <a:lumMod val="75000"/>
              </a:schemeClr>
            </a:solidFill>
            <a:ln>
              <a:noFill/>
            </a:ln>
            <a:effectLst/>
          </c:spPr>
          <c:invertIfNegative val="0"/>
          <c:dPt>
            <c:idx val="7"/>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0-334D-4BBB-8836-22CABE3119FF}"/>
              </c:ext>
            </c:extLst>
          </c:dPt>
          <c:dPt>
            <c:idx val="14"/>
            <c:invertIfNegative val="0"/>
            <c:bubble3D val="0"/>
            <c:spPr>
              <a:solidFill>
                <a:schemeClr val="accent2"/>
              </a:solidFill>
              <a:ln w="19013">
                <a:noFill/>
              </a:ln>
            </c:spPr>
            <c:extLst xmlns:c16r2="http://schemas.microsoft.com/office/drawing/2015/06/chart">
              <c:ext xmlns:c16="http://schemas.microsoft.com/office/drawing/2014/chart" uri="{C3380CC4-5D6E-409C-BE32-E72D297353CC}">
                <c16:uniqueId val="{00000001-334D-4BBB-8836-22CABE3119FF}"/>
              </c:ext>
            </c:extLst>
          </c:dPt>
          <c:dLbls>
            <c:dLbl>
              <c:idx val="0"/>
              <c:layout/>
              <c:numFmt formatCode="0.0%" sourceLinked="0"/>
              <c:spPr>
                <a:noFill/>
                <a:ln w="19013">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34D-4BBB-8836-22CABE3119FF}"/>
                </c:ext>
              </c:extLst>
            </c:dLbl>
            <c:dLbl>
              <c:idx val="4"/>
              <c:layout/>
              <c:numFmt formatCode="0.0%" sourceLinked="0"/>
              <c:spPr>
                <a:noFill/>
                <a:ln w="19013">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34D-4BBB-8836-22CABE3119FF}"/>
                </c:ext>
              </c:extLst>
            </c:dLbl>
            <c:dLbl>
              <c:idx val="7"/>
              <c:layout/>
              <c:numFmt formatCode="0.0%" sourceLinked="0"/>
              <c:spPr>
                <a:noFill/>
                <a:ln w="19013">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34D-4BBB-8836-22CABE3119FF}"/>
                </c:ext>
              </c:extLst>
            </c:dLbl>
            <c:dLbl>
              <c:idx val="14"/>
              <c:layout>
                <c:manualLayout>
                  <c:x val="-4.2162696216998599E-3"/>
                  <c:y val="0"/>
                </c:manualLayout>
              </c:layout>
              <c:numFmt formatCode="0.0%" sourceLinked="0"/>
              <c:spPr>
                <a:noFill/>
                <a:ln w="19013">
                  <a:noFill/>
                </a:ln>
              </c:spPr>
              <c:txPr>
                <a:bodyPr rot="0" spcFirstLastPara="1" vertOverflow="ellipsis" vert="horz" wrap="square" lIns="38100" tIns="19050" rIns="38100" bIns="19050" anchor="ctr" anchorCtr="1">
                  <a:spAutoFit/>
                </a:bodyPr>
                <a:lstStyle/>
                <a:p>
                  <a:pPr>
                    <a:defRPr sz="896" b="0" i="0" u="none" strike="noStrike" kern="1200" baseline="0">
                      <a:solidFill>
                        <a:schemeClr val="tx2"/>
                      </a:solidFill>
                      <a:latin typeface="+mn-lt"/>
                      <a:ea typeface="+mn-ea"/>
                      <a:cs typeface="+mn-cs"/>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34D-4BBB-8836-22CABE3119F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גיליון1!$A$2:$A$23</c:f>
              <c:strCache>
                <c:ptCount val="22"/>
                <c:pt idx="0">
                  <c:v>הונגריה</c:v>
                </c:pt>
                <c:pt idx="1">
                  <c:v>אסטוניה</c:v>
                </c:pt>
                <c:pt idx="2">
                  <c:v>ליטא</c:v>
                </c:pt>
                <c:pt idx="3">
                  <c:v>אירלנד</c:v>
                </c:pt>
                <c:pt idx="4">
                  <c:v>גרמניה</c:v>
                </c:pt>
                <c:pt idx="5">
                  <c:v>אוסטרליה</c:v>
                </c:pt>
                <c:pt idx="6">
                  <c:v>לטביה</c:v>
                </c:pt>
                <c:pt idx="7">
                  <c:v>ממוצע OECD</c:v>
                </c:pt>
                <c:pt idx="8">
                  <c:v>איטליה</c:v>
                </c:pt>
                <c:pt idx="9">
                  <c:v>איסלנד</c:v>
                </c:pt>
                <c:pt idx="10">
                  <c:v>סלובקיה</c:v>
                </c:pt>
                <c:pt idx="11">
                  <c:v>נורבגיה</c:v>
                </c:pt>
                <c:pt idx="12">
                  <c:v>יוון</c:v>
                </c:pt>
                <c:pt idx="13">
                  <c:v>פולין</c:v>
                </c:pt>
                <c:pt idx="14">
                  <c:v>ישראל</c:v>
                </c:pt>
                <c:pt idx="15">
                  <c:v>צרפת</c:v>
                </c:pt>
                <c:pt idx="16">
                  <c:v>אוסטריה</c:v>
                </c:pt>
                <c:pt idx="17">
                  <c:v>שבדיה</c:v>
                </c:pt>
                <c:pt idx="18">
                  <c:v>צ'כיה</c:v>
                </c:pt>
                <c:pt idx="19">
                  <c:v>ארה"ב</c:v>
                </c:pt>
                <c:pt idx="20">
                  <c:v>לוקסמבורג</c:v>
                </c:pt>
                <c:pt idx="21">
                  <c:v>הולנד</c:v>
                </c:pt>
              </c:strCache>
            </c:strRef>
          </c:cat>
          <c:val>
            <c:numRef>
              <c:f>גיליון1!$B$2:$B$23</c:f>
              <c:numCache>
                <c:formatCode>#,##0.000_ ;\-#,##0.000\ </c:formatCode>
                <c:ptCount val="22"/>
                <c:pt idx="0">
                  <c:v>2.8799999999999999E-2</c:v>
                </c:pt>
                <c:pt idx="1">
                  <c:v>1.77E-2</c:v>
                </c:pt>
                <c:pt idx="2">
                  <c:v>1.18E-2</c:v>
                </c:pt>
                <c:pt idx="3">
                  <c:v>1.11E-2</c:v>
                </c:pt>
                <c:pt idx="4">
                  <c:v>8.3000000000000001E-3</c:v>
                </c:pt>
                <c:pt idx="5">
                  <c:v>8.2000000000000007E-3</c:v>
                </c:pt>
                <c:pt idx="6">
                  <c:v>6.4000000000000003E-3</c:v>
                </c:pt>
                <c:pt idx="7" formatCode="#,##0.0000_ ;\-#,##0.0000\ ">
                  <c:v>5.7761904761904773E-3</c:v>
                </c:pt>
                <c:pt idx="8">
                  <c:v>5.4999999999999997E-3</c:v>
                </c:pt>
                <c:pt idx="9">
                  <c:v>4.7999999999999996E-3</c:v>
                </c:pt>
                <c:pt idx="10">
                  <c:v>4.3E-3</c:v>
                </c:pt>
                <c:pt idx="11">
                  <c:v>2.5000000000000001E-3</c:v>
                </c:pt>
                <c:pt idx="12">
                  <c:v>2.3E-3</c:v>
                </c:pt>
                <c:pt idx="13">
                  <c:v>1.9E-3</c:v>
                </c:pt>
                <c:pt idx="14">
                  <c:v>1.6000000000000001E-3</c:v>
                </c:pt>
                <c:pt idx="15">
                  <c:v>1.5E-3</c:v>
                </c:pt>
                <c:pt idx="16">
                  <c:v>1.4E-3</c:v>
                </c:pt>
                <c:pt idx="17">
                  <c:v>1.4E-3</c:v>
                </c:pt>
                <c:pt idx="18">
                  <c:v>1E-3</c:v>
                </c:pt>
                <c:pt idx="19">
                  <c:v>5.9999999999999995E-4</c:v>
                </c:pt>
                <c:pt idx="20">
                  <c:v>2.0000000000000001E-4</c:v>
                </c:pt>
                <c:pt idx="21">
                  <c:v>0</c:v>
                </c:pt>
              </c:numCache>
            </c:numRef>
          </c:val>
          <c:extLst xmlns:c16r2="http://schemas.microsoft.com/office/drawing/2015/06/chart">
            <c:ext xmlns:c16="http://schemas.microsoft.com/office/drawing/2014/chart" uri="{C3380CC4-5D6E-409C-BE32-E72D297353CC}">
              <c16:uniqueId val="{00000004-334D-4BBB-8836-22CABE3119FF}"/>
            </c:ext>
          </c:extLst>
        </c:ser>
        <c:ser>
          <c:idx val="1"/>
          <c:order val="1"/>
          <c:tx>
            <c:strRef>
              <c:f>גיליון1!$C$1</c:f>
              <c:strCache>
                <c:ptCount val="1"/>
                <c:pt idx="0">
                  <c:v>Column2</c:v>
                </c:pt>
              </c:strCache>
            </c:strRef>
          </c:tx>
          <c:spPr>
            <a:gradFill rotWithShape="1">
              <a:gsLst>
                <a:gs pos="0">
                  <a:schemeClr val="accent2">
                    <a:shade val="85000"/>
                  </a:schemeClr>
                </a:gs>
                <a:gs pos="100000">
                  <a:schemeClr val="accent2">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c:spPr>
          <c:invertIfNegative val="0"/>
          <c:cat>
            <c:strRef>
              <c:f>גיליון1!$A$2:$A$23</c:f>
              <c:strCache>
                <c:ptCount val="22"/>
                <c:pt idx="0">
                  <c:v>הונגריה</c:v>
                </c:pt>
                <c:pt idx="1">
                  <c:v>אסטוניה</c:v>
                </c:pt>
                <c:pt idx="2">
                  <c:v>ליטא</c:v>
                </c:pt>
                <c:pt idx="3">
                  <c:v>אירלנד</c:v>
                </c:pt>
                <c:pt idx="4">
                  <c:v>גרמניה</c:v>
                </c:pt>
                <c:pt idx="5">
                  <c:v>אוסטרליה</c:v>
                </c:pt>
                <c:pt idx="6">
                  <c:v>לטביה</c:v>
                </c:pt>
                <c:pt idx="7">
                  <c:v>ממוצע OECD</c:v>
                </c:pt>
                <c:pt idx="8">
                  <c:v>איטליה</c:v>
                </c:pt>
                <c:pt idx="9">
                  <c:v>איסלנד</c:v>
                </c:pt>
                <c:pt idx="10">
                  <c:v>סלובקיה</c:v>
                </c:pt>
                <c:pt idx="11">
                  <c:v>נורבגיה</c:v>
                </c:pt>
                <c:pt idx="12">
                  <c:v>יוון</c:v>
                </c:pt>
                <c:pt idx="13">
                  <c:v>פולין</c:v>
                </c:pt>
                <c:pt idx="14">
                  <c:v>ישראל</c:v>
                </c:pt>
                <c:pt idx="15">
                  <c:v>צרפת</c:v>
                </c:pt>
                <c:pt idx="16">
                  <c:v>אוסטריה</c:v>
                </c:pt>
                <c:pt idx="17">
                  <c:v>שבדיה</c:v>
                </c:pt>
                <c:pt idx="18">
                  <c:v>צ'כיה</c:v>
                </c:pt>
                <c:pt idx="19">
                  <c:v>ארה"ב</c:v>
                </c:pt>
                <c:pt idx="20">
                  <c:v>לוקסמבורג</c:v>
                </c:pt>
                <c:pt idx="21">
                  <c:v>הולנד</c:v>
                </c:pt>
              </c:strCache>
            </c:strRef>
          </c:cat>
          <c:val>
            <c:numRef>
              <c:f>גיליון1!$C$2:$C$23</c:f>
              <c:numCache>
                <c:formatCode>General</c:formatCode>
                <c:ptCount val="22"/>
              </c:numCache>
            </c:numRef>
          </c:val>
          <c:extLst xmlns:c16r2="http://schemas.microsoft.com/office/drawing/2015/06/chart">
            <c:ext xmlns:c16="http://schemas.microsoft.com/office/drawing/2014/chart" uri="{C3380CC4-5D6E-409C-BE32-E72D297353CC}">
              <c16:uniqueId val="{00000005-334D-4BBB-8836-22CABE3119FF}"/>
            </c:ext>
          </c:extLst>
        </c:ser>
        <c:dLbls>
          <c:showLegendKey val="0"/>
          <c:showVal val="0"/>
          <c:showCatName val="0"/>
          <c:showSerName val="0"/>
          <c:showPercent val="0"/>
          <c:showBubbleSize val="0"/>
        </c:dLbls>
        <c:gapWidth val="100"/>
        <c:overlap val="-24"/>
        <c:axId val="1492028928"/>
        <c:axId val="1492192064"/>
      </c:barChart>
      <c:catAx>
        <c:axId val="1492028928"/>
        <c:scaling>
          <c:orientation val="maxMin"/>
        </c:scaling>
        <c:delete val="0"/>
        <c:axPos val="b"/>
        <c:numFmt formatCode="General" sourceLinked="1"/>
        <c:majorTickMark val="none"/>
        <c:minorTickMark val="none"/>
        <c:tickLblPos val="nextTo"/>
        <c:spPr>
          <a:noFill/>
          <a:ln w="7130" cap="flat" cmpd="sng" algn="ctr">
            <a:solidFill>
              <a:schemeClr val="tx2">
                <a:lumMod val="15000"/>
                <a:lumOff val="85000"/>
              </a:schemeClr>
            </a:solidFill>
            <a:round/>
          </a:ln>
          <a:effectLst/>
        </c:spPr>
        <c:txPr>
          <a:bodyPr rot="-60000000" spcFirstLastPara="1" vertOverflow="ellipsis" vert="horz" wrap="square" anchor="ctr" anchorCtr="1"/>
          <a:lstStyle/>
          <a:p>
            <a:pPr>
              <a:defRPr sz="1048" b="0" i="0" u="none" strike="noStrike" kern="1200" baseline="0">
                <a:solidFill>
                  <a:schemeClr val="tx2"/>
                </a:solidFill>
                <a:latin typeface="+mn-lt"/>
                <a:ea typeface="+mn-ea"/>
                <a:cs typeface="+mn-cs"/>
              </a:defRPr>
            </a:pPr>
            <a:endParaRPr lang="he-IL"/>
          </a:p>
        </c:txPr>
        <c:crossAx val="1492192064"/>
        <c:crosses val="autoZero"/>
        <c:auto val="1"/>
        <c:lblAlgn val="ctr"/>
        <c:lblOffset val="100"/>
        <c:noMultiLvlLbl val="0"/>
      </c:catAx>
      <c:valAx>
        <c:axId val="1492192064"/>
        <c:scaling>
          <c:orientation val="minMax"/>
        </c:scaling>
        <c:delete val="0"/>
        <c:axPos val="r"/>
        <c:numFmt formatCode="0%" sourceLinked="0"/>
        <c:majorTickMark val="none"/>
        <c:minorTickMark val="none"/>
        <c:tickLblPos val="nextTo"/>
        <c:spPr>
          <a:ln w="4753">
            <a:noFill/>
          </a:ln>
        </c:spPr>
        <c:txPr>
          <a:bodyPr rot="0" spcFirstLastPara="1" vertOverflow="ellipsis" wrap="square" anchor="ctr" anchorCtr="1"/>
          <a:lstStyle/>
          <a:p>
            <a:pPr>
              <a:defRPr sz="896" b="0" i="0" u="none" strike="noStrike" kern="1200" baseline="0">
                <a:solidFill>
                  <a:schemeClr val="tx2"/>
                </a:solidFill>
                <a:latin typeface="+mn-lt"/>
                <a:ea typeface="+mn-ea"/>
                <a:cs typeface="+mn-cs"/>
              </a:defRPr>
            </a:pPr>
            <a:endParaRPr lang="he-IL"/>
          </a:p>
        </c:txPr>
        <c:crossAx val="1492028928"/>
        <c:crosses val="autoZero"/>
        <c:crossBetween val="between"/>
      </c:valAx>
      <c:spPr>
        <a:noFill/>
        <a:ln w="19013">
          <a:noFill/>
        </a:ln>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94470123387969"/>
          <c:y val="0.10508489483137147"/>
          <c:w val="0.87887344954503266"/>
          <c:h val="0.75084745762711869"/>
        </c:manualLayout>
      </c:layout>
      <c:scatterChart>
        <c:scatterStyle val="lineMarker"/>
        <c:varyColors val="0"/>
        <c:ser>
          <c:idx val="0"/>
          <c:order val="0"/>
          <c:spPr>
            <a:ln w="28575">
              <a:noFill/>
            </a:ln>
          </c:spPr>
          <c:marker>
            <c:symbol val="diamond"/>
            <c:size val="5"/>
            <c:spPr>
              <a:solidFill>
                <a:srgbClr val="000000">
                  <a:lumMod val="50000"/>
                  <a:lumOff val="50000"/>
                </a:srgbClr>
              </a:solidFill>
              <a:ln>
                <a:solidFill>
                  <a:srgbClr val="000000">
                    <a:lumMod val="65000"/>
                    <a:lumOff val="35000"/>
                  </a:srgbClr>
                </a:solidFill>
                <a:prstDash val="solid"/>
              </a:ln>
            </c:spPr>
          </c:marker>
          <c:dPt>
            <c:idx val="11"/>
            <c:bubble3D val="0"/>
            <c:extLst xmlns:c16r2="http://schemas.microsoft.com/office/drawing/2015/06/chart">
              <c:ext xmlns:c16="http://schemas.microsoft.com/office/drawing/2014/chart" uri="{C3380CC4-5D6E-409C-BE32-E72D297353CC}">
                <c16:uniqueId val="{00000000-18A5-424F-B317-C96C4CA3467E}"/>
              </c:ext>
            </c:extLst>
          </c:dPt>
          <c:dPt>
            <c:idx val="17"/>
            <c:marker>
              <c:symbol val="diamond"/>
              <c:size val="8"/>
              <c:spPr>
                <a:solidFill>
                  <a:srgbClr val="00007D">
                    <a:lumMod val="60000"/>
                    <a:lumOff val="40000"/>
                  </a:srgbClr>
                </a:solidFill>
                <a:ln>
                  <a:solidFill>
                    <a:srgbClr val="000000">
                      <a:lumMod val="65000"/>
                      <a:lumOff val="35000"/>
                    </a:srgbClr>
                  </a:solidFill>
                  <a:prstDash val="solid"/>
                </a:ln>
              </c:spPr>
            </c:marker>
            <c:bubble3D val="0"/>
            <c:extLst xmlns:c16r2="http://schemas.microsoft.com/office/drawing/2015/06/chart">
              <c:ext xmlns:c16="http://schemas.microsoft.com/office/drawing/2014/chart" uri="{C3380CC4-5D6E-409C-BE32-E72D297353CC}">
                <c16:uniqueId val="{00000001-18A5-424F-B317-C96C4CA3467E}"/>
              </c:ext>
            </c:extLst>
          </c:dPt>
          <c:dPt>
            <c:idx val="26"/>
            <c:bubble3D val="0"/>
            <c:extLst xmlns:c16r2="http://schemas.microsoft.com/office/drawing/2015/06/chart">
              <c:ext xmlns:c16="http://schemas.microsoft.com/office/drawing/2014/chart" uri="{C3380CC4-5D6E-409C-BE32-E72D297353CC}">
                <c16:uniqueId val="{00000002-18A5-424F-B317-C96C4CA3467E}"/>
              </c:ext>
            </c:extLst>
          </c:dPt>
          <c:dPt>
            <c:idx val="28"/>
            <c:marker>
              <c:symbol val="none"/>
            </c:marker>
            <c:bubble3D val="0"/>
            <c:extLst xmlns:c16r2="http://schemas.microsoft.com/office/drawing/2015/06/chart">
              <c:ext xmlns:c16="http://schemas.microsoft.com/office/drawing/2014/chart" uri="{C3380CC4-5D6E-409C-BE32-E72D297353CC}">
                <c16:uniqueId val="{00000003-18A5-424F-B317-C96C4CA3467E}"/>
              </c:ext>
            </c:extLst>
          </c:dPt>
          <c:dLbls>
            <c:dLbl>
              <c:idx val="0"/>
              <c:layout>
                <c:manualLayout>
                  <c:x val="-5.3412847730316959E-2"/>
                  <c:y val="-6.4646636239404975E-2"/>
                </c:manualLayout>
              </c:layout>
              <c:tx>
                <c:rich>
                  <a:bodyPr/>
                  <a:lstStyle/>
                  <a:p>
                    <a:r>
                      <a:rPr lang="he-IL">
                        <a:cs typeface="+mj-cs"/>
                      </a:rPr>
                      <a:t>אוסטרליה</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18A5-424F-B317-C96C4CA3467E}"/>
                </c:ext>
              </c:extLst>
            </c:dLbl>
            <c:dLbl>
              <c:idx val="1"/>
              <c:layout>
                <c:manualLayout>
                  <c:x val="-3.2399987612168071E-2"/>
                  <c:y val="5.0383593736116547E-2"/>
                </c:manualLayout>
              </c:layout>
              <c:tx>
                <c:rich>
                  <a:bodyPr/>
                  <a:lstStyle/>
                  <a:p>
                    <a:r>
                      <a:rPr lang="he-IL">
                        <a:cs typeface="+mj-cs"/>
                      </a:rPr>
                      <a:t>אוסטריה</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8A5-424F-B317-C96C4CA3467E}"/>
                </c:ext>
              </c:extLst>
            </c:dLbl>
            <c:dLbl>
              <c:idx val="2"/>
              <c:layout/>
              <c:tx>
                <c:rich>
                  <a:bodyPr/>
                  <a:lstStyle/>
                  <a:p>
                    <a:r>
                      <a:rPr lang="he-IL">
                        <a:cs typeface="+mj-cs"/>
                      </a:rPr>
                      <a:t>בלגיה</a:t>
                    </a:r>
                    <a:endParaRPr lang="he-IL"/>
                  </a:p>
                </c:rich>
              </c:tx>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18A5-424F-B317-C96C4CA3467E}"/>
                </c:ext>
              </c:extLst>
            </c:dLbl>
            <c:dLbl>
              <c:idx val="3"/>
              <c:layout>
                <c:manualLayout>
                  <c:x val="-3.5250737463126847E-2"/>
                  <c:y val="5.3170901995723559E-2"/>
                </c:manualLayout>
              </c:layout>
              <c:tx>
                <c:rich>
                  <a:bodyPr/>
                  <a:lstStyle/>
                  <a:p>
                    <a:r>
                      <a:rPr lang="he-IL">
                        <a:cs typeface="+mj-cs"/>
                      </a:rPr>
                      <a:t>קנדה</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18A5-424F-B317-C96C4CA3467E}"/>
                </c:ext>
              </c:extLst>
            </c:dLbl>
            <c:dLbl>
              <c:idx val="4"/>
              <c:layout/>
              <c:tx>
                <c:rich>
                  <a:bodyPr/>
                  <a:lstStyle/>
                  <a:p>
                    <a:r>
                      <a:rPr lang="he-IL"/>
                      <a:t>צ'ילה</a:t>
                    </a:r>
                  </a:p>
                </c:rich>
              </c:tx>
              <c:dLblPos val="l"/>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18A5-424F-B317-C96C4CA3467E}"/>
                </c:ext>
              </c:extLst>
            </c:dLbl>
            <c:dLbl>
              <c:idx val="5"/>
              <c:layout>
                <c:manualLayout>
                  <c:x val="-7.165689834493405E-2"/>
                  <c:y val="-7.6504894957875619E-3"/>
                </c:manualLayout>
              </c:layout>
              <c:tx>
                <c:rich>
                  <a:bodyPr/>
                  <a:lstStyle/>
                  <a:p>
                    <a:r>
                      <a:rPr lang="he-IL">
                        <a:cs typeface="+mj-cs"/>
                      </a:rPr>
                      <a:t>צ'כיה</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18A5-424F-B317-C96C4CA3467E}"/>
                </c:ext>
              </c:extLst>
            </c:dLbl>
            <c:dLbl>
              <c:idx val="6"/>
              <c:layout>
                <c:manualLayout>
                  <c:x val="-6.852664803330262E-2"/>
                  <c:y val="3.4427202731043889E-2"/>
                </c:manualLayout>
              </c:layout>
              <c:tx>
                <c:rich>
                  <a:bodyPr/>
                  <a:lstStyle/>
                  <a:p>
                    <a:r>
                      <a:rPr lang="he-IL">
                        <a:cs typeface="+mj-cs"/>
                      </a:rPr>
                      <a:t>דנמרק</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18A5-424F-B317-C96C4CA3467E}"/>
                </c:ext>
              </c:extLst>
            </c:dLbl>
            <c:dLbl>
              <c:idx val="9"/>
              <c:layout>
                <c:manualLayout>
                  <c:x val="-6.5552277941658479E-2"/>
                  <c:y val="-4.2077692226831595E-2"/>
                </c:manualLayout>
              </c:layout>
              <c:tx>
                <c:rich>
                  <a:bodyPr/>
                  <a:lstStyle/>
                  <a:p>
                    <a:r>
                      <a:rPr lang="he-IL">
                        <a:cs typeface="+mj-cs"/>
                      </a:rPr>
                      <a:t>פינלנד</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18A5-424F-B317-C96C4CA3467E}"/>
                </c:ext>
              </c:extLst>
            </c:dLbl>
            <c:dLbl>
              <c:idx val="10"/>
              <c:layout>
                <c:manualLayout>
                  <c:x val="-1.9198687922121951E-2"/>
                  <c:y val="-4.9345657247829779E-2"/>
                </c:manualLayout>
              </c:layout>
              <c:tx>
                <c:rich>
                  <a:bodyPr/>
                  <a:lstStyle/>
                  <a:p>
                    <a:r>
                      <a:rPr lang="he-IL">
                        <a:cs typeface="+mj-cs"/>
                      </a:rPr>
                      <a:t>צרפת</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18A5-424F-B317-C96C4CA3467E}"/>
                </c:ext>
              </c:extLst>
            </c:dLbl>
            <c:dLbl>
              <c:idx val="11"/>
              <c:layout>
                <c:manualLayout>
                  <c:x val="-3.9089655172413793E-2"/>
                  <c:y val="2.2624434389140274E-3"/>
                </c:manualLayout>
              </c:layout>
              <c:tx>
                <c:rich>
                  <a:bodyPr/>
                  <a:lstStyle/>
                  <a:p>
                    <a:pPr>
                      <a:defRPr sz="1200" b="0">
                        <a:solidFill>
                          <a:schemeClr val="accent2">
                            <a:lumMod val="75000"/>
                          </a:schemeClr>
                        </a:solidFill>
                        <a:cs typeface="+mj-cs"/>
                      </a:defRPr>
                    </a:pPr>
                    <a:r>
                      <a:rPr lang="en-US">
                        <a:solidFill>
                          <a:schemeClr val="accent2">
                            <a:lumMod val="75000"/>
                          </a:schemeClr>
                        </a:solidFill>
                        <a:cs typeface="+mj-cs"/>
                      </a:rPr>
                      <a:t>G7</a:t>
                    </a:r>
                    <a:endParaRPr lang="en-US">
                      <a:solidFill>
                        <a:schemeClr val="accent2">
                          <a:lumMod val="75000"/>
                        </a:schemeClr>
                      </a:solidFill>
                    </a:endParaRPr>
                  </a:p>
                </c:rich>
              </c:tx>
              <c:sp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8A5-424F-B317-C96C4CA3467E}"/>
                </c:ext>
              </c:extLst>
            </c:dLbl>
            <c:dLbl>
              <c:idx val="12"/>
              <c:layout>
                <c:manualLayout>
                  <c:x val="-1.3793103448275861E-3"/>
                  <c:y val="-9.0497737556561094E-3"/>
                </c:manualLayout>
              </c:layout>
              <c:tx>
                <c:rich>
                  <a:bodyPr/>
                  <a:lstStyle/>
                  <a:p>
                    <a:r>
                      <a:rPr lang="he-IL">
                        <a:cs typeface="+mj-cs"/>
                      </a:rPr>
                      <a:t>גרמניה</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18A5-424F-B317-C96C4CA3467E}"/>
                </c:ext>
              </c:extLst>
            </c:dLbl>
            <c:dLbl>
              <c:idx val="13"/>
              <c:layout>
                <c:manualLayout>
                  <c:x val="-3.8813793103448277E-2"/>
                  <c:y val="-1.5837104072398189E-2"/>
                </c:manualLayout>
              </c:layout>
              <c:tx>
                <c:rich>
                  <a:bodyPr/>
                  <a:lstStyle/>
                  <a:p>
                    <a:r>
                      <a:rPr lang="he-IL">
                        <a:cs typeface="+mj-cs"/>
                      </a:rPr>
                      <a:t>יון</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18A5-424F-B317-C96C4CA3467E}"/>
                </c:ext>
              </c:extLst>
            </c:dLbl>
            <c:dLbl>
              <c:idx val="14"/>
              <c:layout>
                <c:manualLayout>
                  <c:x val="-6.1372416943457318E-2"/>
                  <c:y val="4.9401078116618091E-2"/>
                </c:manualLayout>
              </c:layout>
              <c:tx>
                <c:rich>
                  <a:bodyPr/>
                  <a:lstStyle/>
                  <a:p>
                    <a:r>
                      <a:rPr lang="he-IL">
                        <a:cs typeface="+mj-cs"/>
                      </a:rPr>
                      <a:t>הונגריה</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18A5-424F-B317-C96C4CA3467E}"/>
                </c:ext>
              </c:extLst>
            </c:dLbl>
            <c:dLbl>
              <c:idx val="15"/>
              <c:layout/>
              <c:tx>
                <c:rich>
                  <a:bodyPr/>
                  <a:lstStyle/>
                  <a:p>
                    <a:r>
                      <a:rPr lang="he-IL">
                        <a:cs typeface="+mj-cs"/>
                      </a:rPr>
                      <a:t>איסלנד</a:t>
                    </a:r>
                    <a:endParaRPr lang="he-IL"/>
                  </a:p>
                </c:rich>
              </c:tx>
              <c:dLblPos val="l"/>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18A5-424F-B317-C96C4CA3467E}"/>
                </c:ext>
              </c:extLst>
            </c:dLbl>
            <c:dLbl>
              <c:idx val="16"/>
              <c:layout/>
              <c:tx>
                <c:rich>
                  <a:bodyPr/>
                  <a:lstStyle/>
                  <a:p>
                    <a:r>
                      <a:rPr lang="he-IL">
                        <a:cs typeface="+mj-cs"/>
                      </a:rPr>
                      <a:t>אירלנד</a:t>
                    </a:r>
                    <a:endParaRPr lang="he-IL"/>
                  </a:p>
                </c:rich>
              </c:tx>
              <c:dLblPos val="l"/>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18A5-424F-B317-C96C4CA3467E}"/>
                </c:ext>
              </c:extLst>
            </c:dLbl>
            <c:dLbl>
              <c:idx val="17"/>
              <c:layout>
                <c:manualLayout>
                  <c:x val="-9.1042823186924637E-2"/>
                  <c:y val="1.6204278912750985E-2"/>
                </c:manualLayout>
              </c:layout>
              <c:tx>
                <c:rich>
                  <a:bodyPr/>
                  <a:lstStyle/>
                  <a:p>
                    <a:pPr>
                      <a:defRPr sz="1600" b="1">
                        <a:solidFill>
                          <a:schemeClr val="bg2">
                            <a:lumMod val="60000"/>
                            <a:lumOff val="40000"/>
                          </a:schemeClr>
                        </a:solidFill>
                        <a:cs typeface="+mj-cs"/>
                      </a:defRPr>
                    </a:pPr>
                    <a:r>
                      <a:rPr lang="he-IL" sz="1600" b="1" dirty="0">
                        <a:solidFill>
                          <a:srgbClr val="0070C0"/>
                        </a:solidFill>
                        <a:cs typeface="+mj-cs"/>
                      </a:rPr>
                      <a:t>ישראל</a:t>
                    </a:r>
                    <a:endParaRPr lang="he-IL" sz="1600" b="1" dirty="0">
                      <a:solidFill>
                        <a:srgbClr val="0070C0"/>
                      </a:solidFill>
                    </a:endParaRPr>
                  </a:p>
                </c:rich>
              </c:tx>
              <c:sp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8A5-424F-B317-C96C4CA3467E}"/>
                </c:ext>
              </c:extLst>
            </c:dLbl>
            <c:dLbl>
              <c:idx val="18"/>
              <c:layout/>
              <c:tx>
                <c:rich>
                  <a:bodyPr/>
                  <a:lstStyle/>
                  <a:p>
                    <a:r>
                      <a:rPr lang="he-IL">
                        <a:cs typeface="+mj-cs"/>
                      </a:rPr>
                      <a:t>איטליה</a:t>
                    </a:r>
                    <a:endParaRPr lang="he-IL"/>
                  </a:p>
                </c:rich>
              </c:tx>
              <c:dLblPos val="l"/>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18A5-424F-B317-C96C4CA3467E}"/>
                </c:ext>
              </c:extLst>
            </c:dLbl>
            <c:dLbl>
              <c:idx val="19"/>
              <c:layout>
                <c:manualLayout>
                  <c:x val="-2.4505196437465966E-2"/>
                  <c:y val="-2.7791758495130645E-2"/>
                </c:manualLayout>
              </c:layout>
              <c:tx>
                <c:rich>
                  <a:bodyPr/>
                  <a:lstStyle/>
                  <a:p>
                    <a:r>
                      <a:rPr lang="he-IL">
                        <a:cs typeface="+mj-cs"/>
                      </a:rPr>
                      <a:t>יפן</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18A5-424F-B317-C96C4CA3467E}"/>
                </c:ext>
              </c:extLst>
            </c:dLbl>
            <c:dLbl>
              <c:idx val="20"/>
              <c:layout/>
              <c:tx>
                <c:rich>
                  <a:bodyPr/>
                  <a:lstStyle/>
                  <a:p>
                    <a:r>
                      <a:rPr lang="he-IL">
                        <a:cs typeface="+mj-cs"/>
                      </a:rPr>
                      <a:t>קוריאה</a:t>
                    </a:r>
                    <a:endParaRPr lang="he-IL"/>
                  </a:p>
                </c:rich>
              </c:tx>
              <c:dLblPos val="l"/>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18A5-424F-B317-C96C4CA3467E}"/>
                </c:ext>
              </c:extLst>
            </c:dLbl>
            <c:dLbl>
              <c:idx val="21"/>
              <c:layout>
                <c:manualLayout>
                  <c:x val="-0.10027859718125205"/>
                  <c:y val="-3.4427202731044097E-2"/>
                </c:manualLayout>
              </c:layout>
              <c:tx>
                <c:rich>
                  <a:bodyPr/>
                  <a:lstStyle/>
                  <a:p>
                    <a:r>
                      <a:rPr lang="he-IL">
                        <a:cs typeface="+mj-cs"/>
                      </a:rPr>
                      <a:t>לוקסמבורג</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18A5-424F-B317-C96C4CA3467E}"/>
                </c:ext>
              </c:extLst>
            </c:dLbl>
            <c:dLbl>
              <c:idx val="22"/>
              <c:layout/>
              <c:tx>
                <c:rich>
                  <a:bodyPr/>
                  <a:lstStyle/>
                  <a:p>
                    <a:r>
                      <a:rPr lang="he-IL">
                        <a:cs typeface="+mj-cs"/>
                      </a:rPr>
                      <a:t>מקסיקו</a:t>
                    </a:r>
                    <a:endParaRPr lang="he-IL"/>
                  </a:p>
                </c:rich>
              </c:tx>
              <c:dLblPos val="l"/>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18A5-424F-B317-C96C4CA3467E}"/>
                </c:ext>
              </c:extLst>
            </c:dLbl>
            <c:dLbl>
              <c:idx val="23"/>
              <c:layout>
                <c:manualLayout>
                  <c:x val="1.3110455588331694E-2"/>
                  <c:y val="-1.1475734243681344E-2"/>
                </c:manualLayout>
              </c:layout>
              <c:tx>
                <c:rich>
                  <a:bodyPr/>
                  <a:lstStyle/>
                  <a:p>
                    <a:r>
                      <a:rPr lang="he-IL">
                        <a:cs typeface="+mj-cs"/>
                      </a:rPr>
                      <a:t>הולנד</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18A5-424F-B317-C96C4CA3467E}"/>
                </c:ext>
              </c:extLst>
            </c:dLbl>
            <c:dLbl>
              <c:idx val="24"/>
              <c:layout/>
              <c:tx>
                <c:rich>
                  <a:bodyPr/>
                  <a:lstStyle/>
                  <a:p>
                    <a:r>
                      <a:rPr lang="he-IL">
                        <a:cs typeface="+mj-cs"/>
                      </a:rPr>
                      <a:t>ניו זילנד</a:t>
                    </a:r>
                    <a:endParaRPr lang="he-IL"/>
                  </a:p>
                </c:rich>
              </c:tx>
              <c:dLblPos val="l"/>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18A5-424F-B317-C96C4CA3467E}"/>
                </c:ext>
              </c:extLst>
            </c:dLbl>
            <c:dLbl>
              <c:idx val="25"/>
              <c:layout>
                <c:manualLayout>
                  <c:x val="-7.8982236364997155E-2"/>
                  <c:y val="1.5300978991575124E-2"/>
                </c:manualLayout>
              </c:layout>
              <c:tx>
                <c:rich>
                  <a:bodyPr/>
                  <a:lstStyle/>
                  <a:p>
                    <a:r>
                      <a:rPr lang="he-IL">
                        <a:cs typeface="+mj-cs"/>
                      </a:rPr>
                      <a:t>נורווגיה</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18A5-424F-B317-C96C4CA3467E}"/>
                </c:ext>
              </c:extLst>
            </c:dLbl>
            <c:dLbl>
              <c:idx val="27"/>
              <c:layout>
                <c:manualLayout>
                  <c:x val="-5.1539704292125753E-2"/>
                  <c:y val="3.2701023388510268E-2"/>
                </c:manualLayout>
              </c:layout>
              <c:tx>
                <c:rich>
                  <a:bodyPr/>
                  <a:lstStyle/>
                  <a:p>
                    <a:r>
                      <a:rPr lang="he-IL">
                        <a:cs typeface="+mj-cs"/>
                      </a:rPr>
                      <a:t>פולין</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18A5-424F-B317-C96C4CA3467E}"/>
                </c:ext>
              </c:extLst>
            </c:dLbl>
            <c:dLbl>
              <c:idx val="2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8A5-424F-B317-C96C4CA3467E}"/>
                </c:ext>
              </c:extLst>
            </c:dLbl>
            <c:dLbl>
              <c:idx val="30"/>
              <c:layout>
                <c:manualLayout>
                  <c:x val="-7.5753915716287673E-2"/>
                  <c:y val="-3.8252447478937808E-2"/>
                </c:manualLayout>
              </c:layout>
              <c:tx>
                <c:rich>
                  <a:bodyPr/>
                  <a:lstStyle/>
                  <a:p>
                    <a:r>
                      <a:rPr lang="he-IL">
                        <a:cs typeface="+mj-cs"/>
                      </a:rPr>
                      <a:t>סלובקיה</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18A5-424F-B317-C96C4CA3467E}"/>
                </c:ext>
              </c:extLst>
            </c:dLbl>
            <c:dLbl>
              <c:idx val="31"/>
              <c:layout>
                <c:manualLayout>
                  <c:x val="-7.570462246791422E-2"/>
                  <c:y val="-1.5300978991575124E-2"/>
                </c:manualLayout>
              </c:layout>
              <c:tx>
                <c:rich>
                  <a:bodyPr/>
                  <a:lstStyle/>
                  <a:p>
                    <a:r>
                      <a:rPr lang="he-IL"/>
                      <a:t>סלובניה</a:t>
                    </a:r>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18A5-424F-B317-C96C4CA3467E}"/>
                </c:ext>
              </c:extLst>
            </c:dLbl>
            <c:dLbl>
              <c:idx val="32"/>
              <c:layout>
                <c:manualLayout>
                  <c:x val="-6.1676434988399371E-2"/>
                  <c:y val="3.0601957983150248E-2"/>
                </c:manualLayout>
              </c:layout>
              <c:tx>
                <c:rich>
                  <a:bodyPr/>
                  <a:lstStyle/>
                  <a:p>
                    <a:r>
                      <a:rPr lang="he-IL">
                        <a:cs typeface="+mj-cs"/>
                      </a:rPr>
                      <a:t>ספרד</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18A5-424F-B317-C96C4CA3467E}"/>
                </c:ext>
              </c:extLst>
            </c:dLbl>
            <c:dLbl>
              <c:idx val="33"/>
              <c:layout>
                <c:manualLayout>
                  <c:x val="4.9164208456243252E-3"/>
                  <c:y val="-6.5029160714194345E-2"/>
                </c:manualLayout>
              </c:layout>
              <c:tx>
                <c:rich>
                  <a:bodyPr/>
                  <a:lstStyle/>
                  <a:p>
                    <a:r>
                      <a:rPr lang="he-IL">
                        <a:cs typeface="+mj-cs"/>
                      </a:rPr>
                      <a:t>שוודיה</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18A5-424F-B317-C96C4CA3467E}"/>
                </c:ext>
              </c:extLst>
            </c:dLbl>
            <c:dLbl>
              <c:idx val="34"/>
              <c:layout>
                <c:manualLayout>
                  <c:x val="-3.1807823432100486E-2"/>
                  <c:y val="4.2033415771875658E-2"/>
                </c:manualLayout>
              </c:layout>
              <c:tx>
                <c:rich>
                  <a:bodyPr/>
                  <a:lstStyle/>
                  <a:p>
                    <a:r>
                      <a:rPr lang="he-IL">
                        <a:cs typeface="+mj-cs"/>
                      </a:rPr>
                      <a:t>שוויץ</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18A5-424F-B317-C96C4CA3467E}"/>
                </c:ext>
              </c:extLst>
            </c:dLbl>
            <c:dLbl>
              <c:idx val="35"/>
              <c:layout>
                <c:manualLayout>
                  <c:x val="-8.6881285856967028E-2"/>
                  <c:y val="1.1475734243681273E-2"/>
                </c:manualLayout>
              </c:layout>
              <c:tx>
                <c:rich>
                  <a:bodyPr/>
                  <a:lstStyle/>
                  <a:p>
                    <a:r>
                      <a:rPr lang="he-IL">
                        <a:cs typeface="+mj-cs"/>
                      </a:rPr>
                      <a:t>תורכיה</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0-18A5-424F-B317-C96C4CA3467E}"/>
                </c:ext>
              </c:extLst>
            </c:dLbl>
            <c:dLbl>
              <c:idx val="36"/>
              <c:layout>
                <c:manualLayout>
                  <c:x val="-6.9588130392255546E-2"/>
                  <c:y val="1.584283846413103E-2"/>
                </c:manualLayout>
              </c:layout>
              <c:tx>
                <c:rich>
                  <a:bodyPr/>
                  <a:lstStyle/>
                  <a:p>
                    <a:r>
                      <a:rPr lang="he-IL">
                        <a:cs typeface="+mj-cs"/>
                      </a:rPr>
                      <a:t>בריטניה</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18A5-424F-B317-C96C4CA3467E}"/>
                </c:ext>
              </c:extLst>
            </c:dLbl>
            <c:dLbl>
              <c:idx val="37"/>
              <c:layout/>
              <c:tx>
                <c:rich>
                  <a:bodyPr/>
                  <a:lstStyle/>
                  <a:p>
                    <a:r>
                      <a:rPr lang="he-IL">
                        <a:cs typeface="+mj-cs"/>
                      </a:rPr>
                      <a:t>ארה"ב</a:t>
                    </a:r>
                    <a:endParaRPr lang="he-IL"/>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2-18A5-424F-B317-C96C4CA3467E}"/>
                </c:ext>
              </c:extLst>
            </c:dLbl>
            <c:spPr>
              <a:noFill/>
              <a:ln>
                <a:noFill/>
              </a:ln>
              <a:effectLst/>
            </c:spPr>
            <c:txPr>
              <a:bodyPr/>
              <a:lstStyle/>
              <a:p>
                <a:pPr>
                  <a:defRPr sz="1200" b="0">
                    <a:cs typeface="+mj-cs"/>
                  </a:defRPr>
                </a:pPr>
                <a:endParaRPr lang="he-IL"/>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38100">
                <a:solidFill>
                  <a:srgbClr val="C00000"/>
                </a:solidFill>
                <a:prstDash val="solid"/>
              </a:ln>
            </c:spPr>
            <c:trendlineType val="poly"/>
            <c:order val="2"/>
            <c:dispRSqr val="0"/>
            <c:dispEq val="0"/>
          </c:trendline>
          <c:xVal>
            <c:numRef>
              <c:f>corr_data!$C$3:$C$40</c:f>
              <c:numCache>
                <c:formatCode>General</c:formatCode>
                <c:ptCount val="38"/>
                <c:pt idx="0">
                  <c:v>39.889236785989709</c:v>
                </c:pt>
                <c:pt idx="1">
                  <c:v>43.16141187970144</c:v>
                </c:pt>
                <c:pt idx="2">
                  <c:v>56.552630359058895</c:v>
                </c:pt>
                <c:pt idx="3">
                  <c:v>40.330322566011333</c:v>
                </c:pt>
                <c:pt idx="4">
                  <c:v>15.618492979581932</c:v>
                </c:pt>
                <c:pt idx="5">
                  <c:v>21.755107983104995</c:v>
                </c:pt>
                <c:pt idx="6">
                  <c:v>53.616949056648338</c:v>
                </c:pt>
                <c:pt idx="9">
                  <c:v>39.894187280881482</c:v>
                </c:pt>
                <c:pt idx="10">
                  <c:v>49.413239065645499</c:v>
                </c:pt>
                <c:pt idx="11">
                  <c:v>43.541676392614292</c:v>
                </c:pt>
                <c:pt idx="12">
                  <c:v>49.390685806492122</c:v>
                </c:pt>
                <c:pt idx="13">
                  <c:v>27.928763629025351</c:v>
                </c:pt>
                <c:pt idx="14">
                  <c:v>20.406718461374865</c:v>
                </c:pt>
                <c:pt idx="15">
                  <c:v>30.623009145423993</c:v>
                </c:pt>
                <c:pt idx="16">
                  <c:v>38.724662186904602</c:v>
                </c:pt>
                <c:pt idx="17">
                  <c:v>29.111105317276415</c:v>
                </c:pt>
                <c:pt idx="18">
                  <c:v>48.43222097052206</c:v>
                </c:pt>
                <c:pt idx="19">
                  <c:v>32.00295279810787</c:v>
                </c:pt>
                <c:pt idx="20">
                  <c:v>14.223780141098965</c:v>
                </c:pt>
                <c:pt idx="21">
                  <c:v>76.760844382094689</c:v>
                </c:pt>
                <c:pt idx="22">
                  <c:v>16.819253239426867</c:v>
                </c:pt>
                <c:pt idx="23">
                  <c:v>52.722266469355652</c:v>
                </c:pt>
                <c:pt idx="24">
                  <c:v>34.117498025328857</c:v>
                </c:pt>
                <c:pt idx="25">
                  <c:v>73.501759426766611</c:v>
                </c:pt>
                <c:pt idx="27">
                  <c:v>14.605312399451147</c:v>
                </c:pt>
                <c:pt idx="28">
                  <c:v>28.106657748888903</c:v>
                </c:pt>
                <c:pt idx="30">
                  <c:v>18.455380508359301</c:v>
                </c:pt>
                <c:pt idx="31">
                  <c:v>25.71972256542648</c:v>
                </c:pt>
                <c:pt idx="32">
                  <c:v>44.213305941741012</c:v>
                </c:pt>
                <c:pt idx="33">
                  <c:v>42.287488223874568</c:v>
                </c:pt>
                <c:pt idx="34">
                  <c:v>49.131318460731812</c:v>
                </c:pt>
                <c:pt idx="35">
                  <c:v>20.452418731823368</c:v>
                </c:pt>
                <c:pt idx="36">
                  <c:v>38.703640295246323</c:v>
                </c:pt>
                <c:pt idx="37">
                  <c:v>47.877773064943206</c:v>
                </c:pt>
              </c:numCache>
            </c:numRef>
          </c:xVal>
          <c:yVal>
            <c:numRef>
              <c:f>corr_data!$E$3:$E$40</c:f>
              <c:numCache>
                <c:formatCode>General</c:formatCode>
                <c:ptCount val="38"/>
                <c:pt idx="0">
                  <c:v>1.7315789473684209</c:v>
                </c:pt>
                <c:pt idx="1">
                  <c:v>1.3473684210526315</c:v>
                </c:pt>
                <c:pt idx="2">
                  <c:v>0.86315789473684201</c:v>
                </c:pt>
                <c:pt idx="3">
                  <c:v>1.2157894736842103</c:v>
                </c:pt>
                <c:pt idx="4">
                  <c:v>2.7210526315789476</c:v>
                </c:pt>
                <c:pt idx="5">
                  <c:v>2.5368421052631582</c:v>
                </c:pt>
                <c:pt idx="6">
                  <c:v>0.88947368421052608</c:v>
                </c:pt>
                <c:pt idx="7">
                  <c:v>3.835714285714285</c:v>
                </c:pt>
                <c:pt idx="8">
                  <c:v>0.98181818181818192</c:v>
                </c:pt>
                <c:pt idx="9">
                  <c:v>1.5894736842105264</c:v>
                </c:pt>
                <c:pt idx="10">
                  <c:v>1.2684210526315789</c:v>
                </c:pt>
                <c:pt idx="11">
                  <c:v>1.5421052631578951</c:v>
                </c:pt>
                <c:pt idx="12">
                  <c:v>1.2368421052631577</c:v>
                </c:pt>
                <c:pt idx="13">
                  <c:v>1.4263157894736842</c:v>
                </c:pt>
                <c:pt idx="14">
                  <c:v>2.3526315789473689</c:v>
                </c:pt>
                <c:pt idx="15">
                  <c:v>2.4315789473684206</c:v>
                </c:pt>
                <c:pt idx="16">
                  <c:v>2.7684210526315787</c:v>
                </c:pt>
                <c:pt idx="17">
                  <c:v>1.3263157894736839</c:v>
                </c:pt>
                <c:pt idx="18">
                  <c:v>0.25789473684210523</c:v>
                </c:pt>
                <c:pt idx="19">
                  <c:v>1.3842105263157896</c:v>
                </c:pt>
                <c:pt idx="20">
                  <c:v>4.5263157894736841</c:v>
                </c:pt>
                <c:pt idx="21">
                  <c:v>1.2105263157894737</c:v>
                </c:pt>
                <c:pt idx="22">
                  <c:v>0.82631578947368411</c:v>
                </c:pt>
                <c:pt idx="23">
                  <c:v>1.0578947368421052</c:v>
                </c:pt>
                <c:pt idx="24">
                  <c:v>0.84210526315789469</c:v>
                </c:pt>
                <c:pt idx="25">
                  <c:v>0.96842105263157885</c:v>
                </c:pt>
                <c:pt idx="26">
                  <c:v>1.2428571428571427</c:v>
                </c:pt>
                <c:pt idx="27">
                  <c:v>3.8263157894736852</c:v>
                </c:pt>
                <c:pt idx="28">
                  <c:v>1.2105263157894735</c:v>
                </c:pt>
                <c:pt idx="30">
                  <c:v>3.9210526315789465</c:v>
                </c:pt>
                <c:pt idx="31">
                  <c:v>2.7684210526315791</c:v>
                </c:pt>
                <c:pt idx="32">
                  <c:v>0.79999999999999982</c:v>
                </c:pt>
                <c:pt idx="33">
                  <c:v>1.7210526315789476</c:v>
                </c:pt>
                <c:pt idx="34">
                  <c:v>1.1631578947368422</c:v>
                </c:pt>
                <c:pt idx="35">
                  <c:v>2.3842105263157891</c:v>
                </c:pt>
                <c:pt idx="36">
                  <c:v>1.4210526315789476</c:v>
                </c:pt>
                <c:pt idx="37">
                  <c:v>1.8210526315789475</c:v>
                </c:pt>
              </c:numCache>
            </c:numRef>
          </c:yVal>
          <c:smooth val="0"/>
          <c:extLst xmlns:c16r2="http://schemas.microsoft.com/office/drawing/2015/06/chart">
            <c:ext xmlns:c16="http://schemas.microsoft.com/office/drawing/2014/chart" uri="{C3380CC4-5D6E-409C-BE32-E72D297353CC}">
              <c16:uniqueId val="{00000023-18A5-424F-B317-C96C4CA3467E}"/>
            </c:ext>
          </c:extLst>
        </c:ser>
        <c:dLbls>
          <c:showLegendKey val="0"/>
          <c:showVal val="0"/>
          <c:showCatName val="0"/>
          <c:showSerName val="0"/>
          <c:showPercent val="0"/>
          <c:showBubbleSize val="0"/>
        </c:dLbls>
        <c:axId val="1423168576"/>
        <c:axId val="1423169152"/>
      </c:scatterChart>
      <c:valAx>
        <c:axId val="1423168576"/>
        <c:scaling>
          <c:orientation val="minMax"/>
          <c:max val="90"/>
        </c:scaling>
        <c:delete val="0"/>
        <c:axPos val="b"/>
        <c:title>
          <c:tx>
            <c:rich>
              <a:bodyPr/>
              <a:lstStyle/>
              <a:p>
                <a:pPr>
                  <a:defRPr sz="1600" b="0" i="0" u="none" strike="noStrike" baseline="0">
                    <a:solidFill>
                      <a:srgbClr val="000000"/>
                    </a:solidFill>
                    <a:latin typeface="David" pitchFamily="34" charset="-79"/>
                    <a:ea typeface="David"/>
                    <a:cs typeface="David" pitchFamily="34" charset="-79"/>
                  </a:defRPr>
                </a:pPr>
                <a:r>
                  <a:rPr lang="he-IL" sz="1300" dirty="0">
                    <a:latin typeface="David" pitchFamily="34" charset="-79"/>
                    <a:cs typeface="David" pitchFamily="34" charset="-79"/>
                  </a:rPr>
                  <a:t>התוצר לשעת עבודה ב-1995 ($,</a:t>
                </a:r>
                <a:r>
                  <a:rPr lang="he-IL" sz="1300" baseline="0" dirty="0">
                    <a:latin typeface="David" pitchFamily="34" charset="-79"/>
                    <a:cs typeface="David" pitchFamily="34" charset="-79"/>
                  </a:rPr>
                  <a:t> מתוקן ל-</a:t>
                </a:r>
                <a:r>
                  <a:rPr lang="en-US" sz="1300" baseline="0" dirty="0">
                    <a:latin typeface="David" pitchFamily="34" charset="-79"/>
                    <a:cs typeface="David" pitchFamily="34" charset="-79"/>
                  </a:rPr>
                  <a:t>PPP</a:t>
                </a:r>
                <a:r>
                  <a:rPr lang="he-IL" sz="1300" baseline="0" dirty="0">
                    <a:latin typeface="David" pitchFamily="34" charset="-79"/>
                    <a:cs typeface="David" pitchFamily="34" charset="-79"/>
                  </a:rPr>
                  <a:t>)</a:t>
                </a:r>
                <a:endParaRPr lang="he-IL" sz="1300" dirty="0">
                  <a:latin typeface="David" pitchFamily="34" charset="-79"/>
                  <a:cs typeface="David" pitchFamily="34" charset="-79"/>
                </a:endParaRPr>
              </a:p>
            </c:rich>
          </c:tx>
          <c:layout>
            <c:manualLayout>
              <c:xMode val="edge"/>
              <c:yMode val="edge"/>
              <c:x val="0.2389817976292786"/>
              <c:y val="0.9335097162722598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David"/>
                <a:ea typeface="David"/>
                <a:cs typeface="David"/>
              </a:defRPr>
            </a:pPr>
            <a:endParaRPr lang="he-IL"/>
          </a:p>
        </c:txPr>
        <c:crossAx val="1423169152"/>
        <c:crosses val="autoZero"/>
        <c:crossBetween val="midCat"/>
      </c:valAx>
      <c:valAx>
        <c:axId val="1423169152"/>
        <c:scaling>
          <c:orientation val="minMax"/>
        </c:scaling>
        <c:delete val="0"/>
        <c:axPos val="l"/>
        <c:title>
          <c:tx>
            <c:rich>
              <a:bodyPr/>
              <a:lstStyle/>
              <a:p>
                <a:pPr>
                  <a:defRPr sz="1600" b="0" i="0" u="none" strike="noStrike" baseline="0">
                    <a:solidFill>
                      <a:srgbClr val="000000"/>
                    </a:solidFill>
                    <a:latin typeface="David" pitchFamily="34" charset="-79"/>
                    <a:ea typeface="David"/>
                    <a:cs typeface="David" pitchFamily="34" charset="-79"/>
                  </a:defRPr>
                </a:pPr>
                <a:r>
                  <a:rPr lang="he-IL" sz="1300" dirty="0">
                    <a:latin typeface="David" pitchFamily="34" charset="-79"/>
                    <a:cs typeface="David" pitchFamily="34" charset="-79"/>
                  </a:rPr>
                  <a:t>שיעור הגידול השנתי הממוצע 1996-2014</a:t>
                </a:r>
              </a:p>
            </c:rich>
          </c:tx>
          <c:layout>
            <c:manualLayout>
              <c:xMode val="edge"/>
              <c:yMode val="edge"/>
              <c:x val="1.8431029454651502E-2"/>
              <c:y val="0.10867490208728847"/>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1423168576"/>
        <c:crosses val="autoZero"/>
        <c:crossBetween val="midCat"/>
      </c:valAx>
      <c:spPr>
        <a:noFill/>
        <a:ln w="25400">
          <a:noFill/>
        </a:ln>
      </c:spPr>
    </c:plotArea>
    <c:plotVisOnly val="1"/>
    <c:dispBlanksAs val="gap"/>
    <c:showDLblsOverMax val="0"/>
  </c:chart>
  <c:spPr>
    <a:noFill/>
    <a:ln w="9525">
      <a:noFill/>
    </a:ln>
  </c:spPr>
  <c:txPr>
    <a:bodyPr/>
    <a:lstStyle/>
    <a:p>
      <a:pPr>
        <a:defRPr sz="1600" b="1" i="0" u="none" strike="noStrike" baseline="0">
          <a:solidFill>
            <a:srgbClr val="000000"/>
          </a:solidFill>
          <a:latin typeface="David"/>
          <a:ea typeface="David"/>
          <a:cs typeface="David"/>
        </a:defRPr>
      </a:pPr>
      <a:endParaRPr lang="he-IL"/>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10094987766706E-2"/>
          <c:y val="0.19325843731577913"/>
          <c:w val="0.90188508564656511"/>
          <c:h val="0.61305481184908628"/>
        </c:manualLayout>
      </c:layout>
      <c:barChart>
        <c:barDir val="col"/>
        <c:grouping val="clustered"/>
        <c:varyColors val="0"/>
        <c:ser>
          <c:idx val="0"/>
          <c:order val="0"/>
          <c:spPr>
            <a:solidFill>
              <a:schemeClr val="bg1">
                <a:lumMod val="50000"/>
              </a:schemeClr>
            </a:solidFill>
          </c:spPr>
          <c:invertIfNegative val="0"/>
          <c:dPt>
            <c:idx val="3"/>
            <c:invertIfNegative val="0"/>
            <c:bubble3D val="0"/>
            <c:spPr>
              <a:solidFill>
                <a:srgbClr val="0070C0"/>
              </a:solidFill>
            </c:spPr>
            <c:extLst xmlns:c16r2="http://schemas.microsoft.com/office/drawing/2015/06/chart">
              <c:ext xmlns:c16="http://schemas.microsoft.com/office/drawing/2014/chart" uri="{C3380CC4-5D6E-409C-BE32-E72D297353CC}">
                <c16:uniqueId val="{00000001-F913-41C6-B91C-A10663BB1638}"/>
              </c:ext>
            </c:extLst>
          </c:dPt>
          <c:dPt>
            <c:idx val="6"/>
            <c:invertIfNegative val="0"/>
            <c:bubble3D val="0"/>
            <c:extLst xmlns:c16r2="http://schemas.microsoft.com/office/drawing/2015/06/chart">
              <c:ext xmlns:c16="http://schemas.microsoft.com/office/drawing/2014/chart" uri="{C3380CC4-5D6E-409C-BE32-E72D297353CC}">
                <c16:uniqueId val="{00000002-F913-41C6-B91C-A10663BB1638}"/>
              </c:ext>
            </c:extLst>
          </c:dPt>
          <c:dPt>
            <c:idx val="8"/>
            <c:invertIfNegative val="0"/>
            <c:bubble3D val="0"/>
            <c:extLst xmlns:c16r2="http://schemas.microsoft.com/office/drawing/2015/06/chart">
              <c:ext xmlns:c16="http://schemas.microsoft.com/office/drawing/2014/chart" uri="{C3380CC4-5D6E-409C-BE32-E72D297353CC}">
                <c16:uniqueId val="{00000003-F913-41C6-B91C-A10663BB1638}"/>
              </c:ext>
            </c:extLst>
          </c:dPt>
          <c:dPt>
            <c:idx val="9"/>
            <c:invertIfNegative val="0"/>
            <c:bubble3D val="0"/>
            <c:spPr>
              <a:solidFill>
                <a:srgbClr val="7030A0"/>
              </a:solidFill>
            </c:spPr>
            <c:extLst xmlns:c16r2="http://schemas.microsoft.com/office/drawing/2015/06/chart">
              <c:ext xmlns:c16="http://schemas.microsoft.com/office/drawing/2014/chart" uri="{C3380CC4-5D6E-409C-BE32-E72D297353CC}">
                <c16:uniqueId val="{00000005-F913-41C6-B91C-A10663BB1638}"/>
              </c:ext>
            </c:extLst>
          </c:dPt>
          <c:dPt>
            <c:idx val="15"/>
            <c:invertIfNegative val="0"/>
            <c:bubble3D val="0"/>
            <c:extLst xmlns:c16r2="http://schemas.microsoft.com/office/drawing/2015/06/chart">
              <c:ext xmlns:c16="http://schemas.microsoft.com/office/drawing/2014/chart" uri="{C3380CC4-5D6E-409C-BE32-E72D297353CC}">
                <c16:uniqueId val="{00000006-F913-41C6-B91C-A10663BB1638}"/>
              </c:ext>
            </c:extLst>
          </c:dPt>
          <c:dPt>
            <c:idx val="16"/>
            <c:invertIfNegative val="0"/>
            <c:bubble3D val="0"/>
            <c:extLst xmlns:c16r2="http://schemas.microsoft.com/office/drawing/2015/06/chart">
              <c:ext xmlns:c16="http://schemas.microsoft.com/office/drawing/2014/chart" uri="{C3380CC4-5D6E-409C-BE32-E72D297353CC}">
                <c16:uniqueId val="{00000007-F913-41C6-B91C-A10663BB1638}"/>
              </c:ext>
            </c:extLst>
          </c:dPt>
          <c:dPt>
            <c:idx val="18"/>
            <c:invertIfNegative val="0"/>
            <c:bubble3D val="0"/>
            <c:extLst xmlns:c16r2="http://schemas.microsoft.com/office/drawing/2015/06/chart">
              <c:ext xmlns:c16="http://schemas.microsoft.com/office/drawing/2014/chart" uri="{C3380CC4-5D6E-409C-BE32-E72D297353CC}">
                <c16:uniqueId val="{00000008-F913-41C6-B91C-A10663BB1638}"/>
              </c:ext>
            </c:extLst>
          </c:dPt>
          <c:dLbls>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913-41C6-B91C-A10663BB1638}"/>
                </c:ext>
              </c:extLst>
            </c:dLbl>
            <c:dLbl>
              <c:idx val="9"/>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F913-41C6-B91C-A10663BB1638}"/>
                </c:ext>
              </c:extLst>
            </c:dLbl>
            <c:numFmt formatCode="#,##0.0" sourceLinked="0"/>
            <c:spPr>
              <a:noFill/>
              <a:ln>
                <a:noFill/>
              </a:ln>
              <a:effectLst/>
            </c:spPr>
            <c:txPr>
              <a:bodyPr/>
              <a:lstStyle/>
              <a:p>
                <a:pPr>
                  <a:defRPr sz="1100" b="1"/>
                </a:pPr>
                <a:endParaRPr lang="he-I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'איור ה-3'!$L$4:$L$22</c:f>
              <c:strCache>
                <c:ptCount val="19"/>
                <c:pt idx="0">
                  <c:v>איטליה</c:v>
                </c:pt>
                <c:pt idx="1">
                  <c:v>יוון</c:v>
                </c:pt>
                <c:pt idx="2">
                  <c:v>ספרד</c:v>
                </c:pt>
                <c:pt idx="3">
                  <c:v>ישראל</c:v>
                </c:pt>
                <c:pt idx="4">
                  <c:v>צרפת</c:v>
                </c:pt>
                <c:pt idx="5">
                  <c:v>קוריאה</c:v>
                </c:pt>
                <c:pt idx="6">
                  <c:v>פולין</c:v>
                </c:pt>
                <c:pt idx="7">
                  <c:v>אירלנד</c:v>
                </c:pt>
                <c:pt idx="8">
                  <c:v>צ'כיה</c:v>
                </c:pt>
                <c:pt idx="9">
                  <c:v>הממוצע</c:v>
                </c:pt>
                <c:pt idx="10">
                  <c:v>דנמרק</c:v>
                </c:pt>
                <c:pt idx="11">
                  <c:v>סלובקיה</c:v>
                </c:pt>
                <c:pt idx="12">
                  <c:v>אסטוניה</c:v>
                </c:pt>
                <c:pt idx="13">
                  <c:v>בריטניה</c:v>
                </c:pt>
                <c:pt idx="14">
                  <c:v>בלגיה</c:v>
                </c:pt>
                <c:pt idx="15">
                  <c:v>נורווגיה</c:v>
                </c:pt>
                <c:pt idx="16">
                  <c:v>הולנד</c:v>
                </c:pt>
                <c:pt idx="17">
                  <c:v>פינלנד</c:v>
                </c:pt>
                <c:pt idx="18">
                  <c:v>יפן</c:v>
                </c:pt>
              </c:strCache>
            </c:strRef>
          </c:cat>
          <c:val>
            <c:numRef>
              <c:f>'איור ה-3'!$M$4:$M$22</c:f>
              <c:numCache>
                <c:formatCode>General</c:formatCode>
                <c:ptCount val="19"/>
                <c:pt idx="0">
                  <c:v>4.7569990978580003</c:v>
                </c:pt>
                <c:pt idx="1">
                  <c:v>9.5977256910269979</c:v>
                </c:pt>
                <c:pt idx="2">
                  <c:v>12.3006191945419</c:v>
                </c:pt>
                <c:pt idx="3">
                  <c:v>14.689383625740099</c:v>
                </c:pt>
                <c:pt idx="4">
                  <c:v>24.702611641184202</c:v>
                </c:pt>
                <c:pt idx="5">
                  <c:v>35.489021902791897</c:v>
                </c:pt>
                <c:pt idx="6">
                  <c:v>36.0547532956775</c:v>
                </c:pt>
                <c:pt idx="7">
                  <c:v>43.37660932910417</c:v>
                </c:pt>
                <c:pt idx="8">
                  <c:v>46.149249382424543</c:v>
                </c:pt>
                <c:pt idx="9">
                  <c:v>47.077505801856091</c:v>
                </c:pt>
                <c:pt idx="10">
                  <c:v>48.662235537671137</c:v>
                </c:pt>
                <c:pt idx="11">
                  <c:v>53.328158499595844</c:v>
                </c:pt>
                <c:pt idx="12">
                  <c:v>54.564442325716087</c:v>
                </c:pt>
                <c:pt idx="13">
                  <c:v>55.152900971882111</c:v>
                </c:pt>
                <c:pt idx="14">
                  <c:v>55.458687904051452</c:v>
                </c:pt>
                <c:pt idx="15">
                  <c:v>64.186859294804194</c:v>
                </c:pt>
                <c:pt idx="16">
                  <c:v>77.089886853633402</c:v>
                </c:pt>
                <c:pt idx="17">
                  <c:v>85.923960952202094</c:v>
                </c:pt>
                <c:pt idx="18">
                  <c:v>93.522876757387905</c:v>
                </c:pt>
              </c:numCache>
            </c:numRef>
          </c:val>
          <c:extLst xmlns:c16r2="http://schemas.microsoft.com/office/drawing/2015/06/chart">
            <c:ext xmlns:c16="http://schemas.microsoft.com/office/drawing/2014/chart" uri="{C3380CC4-5D6E-409C-BE32-E72D297353CC}">
              <c16:uniqueId val="{00000009-F913-41C6-B91C-A10663BB1638}"/>
            </c:ext>
          </c:extLst>
        </c:ser>
        <c:dLbls>
          <c:showLegendKey val="0"/>
          <c:showVal val="0"/>
          <c:showCatName val="0"/>
          <c:showSerName val="0"/>
          <c:showPercent val="0"/>
          <c:showBubbleSize val="0"/>
        </c:dLbls>
        <c:gapWidth val="20"/>
        <c:overlap val="86"/>
        <c:axId val="436416000"/>
        <c:axId val="1313302784"/>
      </c:barChart>
      <c:catAx>
        <c:axId val="436416000"/>
        <c:scaling>
          <c:orientation val="minMax"/>
        </c:scaling>
        <c:delete val="0"/>
        <c:axPos val="b"/>
        <c:numFmt formatCode="General" sourceLinked="1"/>
        <c:majorTickMark val="in"/>
        <c:minorTickMark val="none"/>
        <c:tickLblPos val="nextTo"/>
        <c:spPr>
          <a:ln>
            <a:solidFill>
              <a:schemeClr val="tx1"/>
            </a:solidFill>
          </a:ln>
        </c:spPr>
        <c:txPr>
          <a:bodyPr rot="-2700000"/>
          <a:lstStyle/>
          <a:p>
            <a:pPr>
              <a:defRPr sz="900"/>
            </a:pPr>
            <a:endParaRPr lang="he-IL"/>
          </a:p>
        </c:txPr>
        <c:crossAx val="1313302784"/>
        <c:crosses val="autoZero"/>
        <c:auto val="1"/>
        <c:lblAlgn val="ctr"/>
        <c:lblOffset val="100"/>
        <c:noMultiLvlLbl val="0"/>
      </c:catAx>
      <c:valAx>
        <c:axId val="1313302784"/>
        <c:scaling>
          <c:orientation val="minMax"/>
        </c:scaling>
        <c:delete val="0"/>
        <c:axPos val="l"/>
        <c:numFmt formatCode="#,##0" sourceLinked="0"/>
        <c:majorTickMark val="in"/>
        <c:minorTickMark val="none"/>
        <c:tickLblPos val="nextTo"/>
        <c:spPr>
          <a:ln>
            <a:solidFill>
              <a:schemeClr val="tx1"/>
            </a:solidFill>
          </a:ln>
        </c:spPr>
        <c:txPr>
          <a:bodyPr/>
          <a:lstStyle/>
          <a:p>
            <a:pPr>
              <a:defRPr sz="1000"/>
            </a:pPr>
            <a:endParaRPr lang="he-IL"/>
          </a:p>
        </c:txPr>
        <c:crossAx val="436416000"/>
        <c:crosses val="autoZero"/>
        <c:crossBetween val="between"/>
        <c:majorUnit val="20"/>
      </c:valAx>
      <c:spPr>
        <a:ln>
          <a:noFill/>
        </a:ln>
      </c:spPr>
    </c:plotArea>
    <c:plotVisOnly val="1"/>
    <c:dispBlanksAs val="gap"/>
    <c:showDLblsOverMax val="0"/>
  </c:chart>
  <c:spPr>
    <a:noFill/>
    <a:ln>
      <a:noFill/>
    </a:ln>
  </c:spPr>
  <c:txPr>
    <a:bodyPr/>
    <a:lstStyle/>
    <a:p>
      <a:pPr>
        <a:defRPr>
          <a:latin typeface="Arial" pitchFamily="34" charset="0"/>
          <a:cs typeface="Arial" pitchFamily="34" charset="0"/>
        </a:defRPr>
      </a:pPr>
      <a:endParaRPr lang="he-I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0457592982611E-2"/>
          <c:y val="2.9569886214146513E-2"/>
          <c:w val="0.92938969511891589"/>
          <c:h val="0.6277545608224876"/>
        </c:manualLayout>
      </c:layout>
      <c:barChart>
        <c:barDir val="col"/>
        <c:grouping val="stacked"/>
        <c:varyColors val="0"/>
        <c:ser>
          <c:idx val="33"/>
          <c:order val="0"/>
          <c:tx>
            <c:strRef>
              <c:f>'2.1'!$V$6</c:f>
              <c:strCache>
                <c:ptCount val="1"/>
                <c:pt idx="0">
                  <c:v>השכלה אקדמית</c:v>
                </c:pt>
              </c:strCache>
            </c:strRef>
          </c:tx>
          <c:spPr>
            <a:solidFill>
              <a:schemeClr val="accent4">
                <a:lumMod val="75000"/>
              </a:schemeClr>
            </a:solidFill>
            <a:ln w="28575">
              <a:noFill/>
            </a:ln>
          </c:spPr>
          <c:invertIfNegative val="0"/>
          <c:dPt>
            <c:idx val="14"/>
            <c:invertIfNegative val="0"/>
            <c:bubble3D val="0"/>
            <c:extLst xmlns:c16r2="http://schemas.microsoft.com/office/drawing/2015/06/chart">
              <c:ext xmlns:c16="http://schemas.microsoft.com/office/drawing/2014/chart" uri="{C3380CC4-5D6E-409C-BE32-E72D297353CC}">
                <c16:uniqueId val="{00000000-1DCB-415A-9552-6084E2884533}"/>
              </c:ext>
            </c:extLst>
          </c:dPt>
          <c:dPt>
            <c:idx val="15"/>
            <c:invertIfNegative val="0"/>
            <c:bubble3D val="0"/>
            <c:extLst xmlns:c16r2="http://schemas.microsoft.com/office/drawing/2015/06/chart">
              <c:ext xmlns:c16="http://schemas.microsoft.com/office/drawing/2014/chart" uri="{C3380CC4-5D6E-409C-BE32-E72D297353CC}">
                <c16:uniqueId val="{00000001-1DCB-415A-9552-6084E2884533}"/>
              </c:ext>
            </c:extLst>
          </c:dPt>
          <c:dPt>
            <c:idx val="16"/>
            <c:invertIfNegative val="0"/>
            <c:bubble3D val="0"/>
            <c:extLst xmlns:c16r2="http://schemas.microsoft.com/office/drawing/2015/06/chart">
              <c:ext xmlns:c16="http://schemas.microsoft.com/office/drawing/2014/chart" uri="{C3380CC4-5D6E-409C-BE32-E72D297353CC}">
                <c16:uniqueId val="{00000003-1DCB-415A-9552-6084E2884533}"/>
              </c:ext>
            </c:extLst>
          </c:dPt>
          <c:dPt>
            <c:idx val="31"/>
            <c:invertIfNegative val="0"/>
            <c:bubble3D val="0"/>
            <c:extLst xmlns:c16r2="http://schemas.microsoft.com/office/drawing/2015/06/chart">
              <c:ext xmlns:c16="http://schemas.microsoft.com/office/drawing/2014/chart" uri="{C3380CC4-5D6E-409C-BE32-E72D297353CC}">
                <c16:uniqueId val="{00000004-1DCB-415A-9552-6084E2884533}"/>
              </c:ext>
            </c:extLst>
          </c:dPt>
          <c:dPt>
            <c:idx val="32"/>
            <c:invertIfNegative val="0"/>
            <c:bubble3D val="0"/>
            <c:extLst xmlns:c16r2="http://schemas.microsoft.com/office/drawing/2015/06/chart">
              <c:ext xmlns:c16="http://schemas.microsoft.com/office/drawing/2014/chart" uri="{C3380CC4-5D6E-409C-BE32-E72D297353CC}">
                <c16:uniqueId val="{00000005-1DCB-415A-9552-6084E2884533}"/>
              </c:ext>
            </c:extLst>
          </c:dPt>
          <c:dPt>
            <c:idx val="34"/>
            <c:invertIfNegative val="0"/>
            <c:bubble3D val="0"/>
            <c:extLst xmlns:c16r2="http://schemas.microsoft.com/office/drawing/2015/06/chart">
              <c:ext xmlns:c16="http://schemas.microsoft.com/office/drawing/2014/chart" uri="{C3380CC4-5D6E-409C-BE32-E72D297353CC}">
                <c16:uniqueId val="{00000007-1DCB-415A-9552-6084E2884533}"/>
              </c:ext>
            </c:extLst>
          </c:dPt>
          <c:dLbls>
            <c:dLbl>
              <c:idx val="16"/>
              <c:layout/>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DCB-415A-9552-6084E2884533}"/>
                </c:ext>
              </c:extLst>
            </c:dLbl>
            <c:dLbl>
              <c:idx val="34"/>
              <c:layout/>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1DCB-415A-9552-6084E2884533}"/>
                </c:ext>
              </c:extLst>
            </c:dLbl>
            <c:numFmt formatCode="0%" sourceLinked="0"/>
            <c:spPr>
              <a:noFill/>
              <a:ln>
                <a:noFill/>
              </a:ln>
              <a:effectLst/>
            </c:spPr>
            <c:txPr>
              <a:bodyPr wrap="square" lIns="38100" tIns="19050" rIns="38100" bIns="19050" anchor="ctr">
                <a:spAutoFit/>
              </a:bodyPr>
              <a:lstStyle/>
              <a:p>
                <a:pPr>
                  <a:defRPr sz="1400" b="0"/>
                </a:pPr>
                <a:endParaRPr lang="he-IL"/>
              </a:p>
            </c:txPr>
            <c:dLblPos val="in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'2.1'!$M$9:$M$45</c:f>
              <c:strCache>
                <c:ptCount val="37"/>
                <c:pt idx="0">
                  <c:v>מקסיקו</c:v>
                </c:pt>
                <c:pt idx="1">
                  <c:v>איטליה</c:v>
                </c:pt>
                <c:pt idx="2">
                  <c:v>טורקיה</c:v>
                </c:pt>
                <c:pt idx="3">
                  <c:v>צ'ילה</c:v>
                </c:pt>
                <c:pt idx="4">
                  <c:v>סלובקיה</c:v>
                </c:pt>
                <c:pt idx="5">
                  <c:v>צ'כיה</c:v>
                </c:pt>
                <c:pt idx="6">
                  <c:v>פורטוגל</c:v>
                </c:pt>
                <c:pt idx="7">
                  <c:v>הונגריה</c:v>
                </c:pt>
                <c:pt idx="8">
                  <c:v>גרמניה</c:v>
                </c:pt>
                <c:pt idx="9">
                  <c:v>פולין</c:v>
                </c:pt>
                <c:pt idx="10">
                  <c:v>יוון</c:v>
                </c:pt>
                <c:pt idx="11">
                  <c:v>אוסטריה</c:v>
                </c:pt>
                <c:pt idx="12">
                  <c:v>לטביה</c:v>
                </c:pt>
                <c:pt idx="13">
                  <c:v>סלובניה</c:v>
                </c:pt>
                <c:pt idx="14">
                  <c:v>צרפת</c:v>
                </c:pt>
                <c:pt idx="15">
                  <c:v>ספרד</c:v>
                </c:pt>
                <c:pt idx="16">
                  <c:v>הממוצע</c:v>
                </c:pt>
                <c:pt idx="17">
                  <c:v>הולנד</c:v>
                </c:pt>
                <c:pt idx="18">
                  <c:v>ניו־זילנד</c:v>
                </c:pt>
                <c:pt idx="19">
                  <c:v>דנמרק</c:v>
                </c:pt>
                <c:pt idx="20">
                  <c:v>אסטוניה</c:v>
                </c:pt>
                <c:pt idx="21">
                  <c:v>בלגיה</c:v>
                </c:pt>
                <c:pt idx="22">
                  <c:v>ליטא</c:v>
                </c:pt>
                <c:pt idx="23">
                  <c:v>לוקסמבורג</c:v>
                </c:pt>
                <c:pt idx="24">
                  <c:v>שוודיה</c:v>
                </c:pt>
                <c:pt idx="25">
                  <c:v>איסלנד</c:v>
                </c:pt>
                <c:pt idx="26">
                  <c:v>שווייץ</c:v>
                </c:pt>
                <c:pt idx="27">
                  <c:v>נורווגיה</c:v>
                </c:pt>
                <c:pt idx="28">
                  <c:v>פינלנד</c:v>
                </c:pt>
                <c:pt idx="29">
                  <c:v>אוסטרליה</c:v>
                </c:pt>
                <c:pt idx="30">
                  <c:v>אירלנד</c:v>
                </c:pt>
                <c:pt idx="31">
                  <c:v>בריטניה</c:v>
                </c:pt>
                <c:pt idx="32">
                  <c:v>ארצות-הברית</c:v>
                </c:pt>
                <c:pt idx="33">
                  <c:v>קוריאה</c:v>
                </c:pt>
                <c:pt idx="34">
                  <c:v>ישראל</c:v>
                </c:pt>
                <c:pt idx="35">
                  <c:v>יפן</c:v>
                </c:pt>
                <c:pt idx="36">
                  <c:v>קנדה</c:v>
                </c:pt>
              </c:strCache>
            </c:strRef>
          </c:cat>
          <c:val>
            <c:numRef>
              <c:f>'2.1'!$V$9:$V$45</c:f>
              <c:numCache>
                <c:formatCode>General</c:formatCode>
                <c:ptCount val="37"/>
                <c:pt idx="0">
                  <c:v>0.16899999999999998</c:v>
                </c:pt>
                <c:pt idx="1">
                  <c:v>0.187</c:v>
                </c:pt>
                <c:pt idx="2">
                  <c:v>0.14499999999999999</c:v>
                </c:pt>
                <c:pt idx="3">
                  <c:v>0.14599999999999999</c:v>
                </c:pt>
                <c:pt idx="4">
                  <c:v>0.22900000000000001</c:v>
                </c:pt>
                <c:pt idx="5">
                  <c:v>0.23799999999999996</c:v>
                </c:pt>
                <c:pt idx="6">
                  <c:v>0.24</c:v>
                </c:pt>
                <c:pt idx="7">
                  <c:v>0.22800000000000001</c:v>
                </c:pt>
                <c:pt idx="8">
                  <c:v>0.28100000000000003</c:v>
                </c:pt>
                <c:pt idx="9">
                  <c:v>0.29799999999999999</c:v>
                </c:pt>
                <c:pt idx="10">
                  <c:v>0.29199999999999998</c:v>
                </c:pt>
                <c:pt idx="11">
                  <c:v>0.17</c:v>
                </c:pt>
                <c:pt idx="12">
                  <c:v>0.309</c:v>
                </c:pt>
                <c:pt idx="13">
                  <c:v>0.26799999999999996</c:v>
                </c:pt>
                <c:pt idx="14">
                  <c:v>0.21000000000000005</c:v>
                </c:pt>
                <c:pt idx="15">
                  <c:v>0.252</c:v>
                </c:pt>
                <c:pt idx="16">
                  <c:v>0.29100000000000004</c:v>
                </c:pt>
                <c:pt idx="17">
                  <c:v>0.35</c:v>
                </c:pt>
                <c:pt idx="18">
                  <c:v>0.33700000000000002</c:v>
                </c:pt>
                <c:pt idx="19">
                  <c:v>0.34300000000000003</c:v>
                </c:pt>
                <c:pt idx="20">
                  <c:v>0.33300000000000002</c:v>
                </c:pt>
                <c:pt idx="21">
                  <c:v>0.39799999999999996</c:v>
                </c:pt>
                <c:pt idx="22">
                  <c:v>0.40200000000000002</c:v>
                </c:pt>
                <c:pt idx="23">
                  <c:v>0.375</c:v>
                </c:pt>
                <c:pt idx="24">
                  <c:v>0.32099999999999995</c:v>
                </c:pt>
                <c:pt idx="25">
                  <c:v>0.39699999999999996</c:v>
                </c:pt>
                <c:pt idx="26">
                  <c:v>0.42599999999999999</c:v>
                </c:pt>
                <c:pt idx="27">
                  <c:v>0.314</c:v>
                </c:pt>
                <c:pt idx="28">
                  <c:v>0.32799999999999996</c:v>
                </c:pt>
                <c:pt idx="29">
                  <c:v>0.33899999999999997</c:v>
                </c:pt>
                <c:pt idx="30">
                  <c:v>0.35900000000000004</c:v>
                </c:pt>
                <c:pt idx="31">
                  <c:v>0.35700000000000004</c:v>
                </c:pt>
                <c:pt idx="32">
                  <c:v>0.35499999999999998</c:v>
                </c:pt>
                <c:pt idx="33">
                  <c:v>0.34200000000000003</c:v>
                </c:pt>
                <c:pt idx="34">
                  <c:v>0.36599999999999994</c:v>
                </c:pt>
                <c:pt idx="35">
                  <c:v>0.30199999999999999</c:v>
                </c:pt>
                <c:pt idx="36">
                  <c:v>0.31200000000000006</c:v>
                </c:pt>
              </c:numCache>
            </c:numRef>
          </c:val>
          <c:extLst xmlns:c16r2="http://schemas.microsoft.com/office/drawing/2015/06/chart">
            <c:ext xmlns:c16="http://schemas.microsoft.com/office/drawing/2014/chart" uri="{C3380CC4-5D6E-409C-BE32-E72D297353CC}">
              <c16:uniqueId val="{00000008-1DCB-415A-9552-6084E2884533}"/>
            </c:ext>
          </c:extLst>
        </c:ser>
        <c:ser>
          <c:idx val="0"/>
          <c:order val="1"/>
          <c:tx>
            <c:strRef>
              <c:f>'2.1'!$W$6</c:f>
              <c:strCache>
                <c:ptCount val="1"/>
                <c:pt idx="0">
                  <c:v>השכלה על-תיכונית אחרת</c:v>
                </c:pt>
              </c:strCache>
            </c:strRef>
          </c:tx>
          <c:spPr>
            <a:solidFill>
              <a:schemeClr val="accent1"/>
            </a:solidFill>
          </c:spPr>
          <c:invertIfNegative val="0"/>
          <c:dPt>
            <c:idx val="16"/>
            <c:invertIfNegative val="0"/>
            <c:bubble3D val="0"/>
            <c:extLst xmlns:c16r2="http://schemas.microsoft.com/office/drawing/2015/06/chart">
              <c:ext xmlns:c16="http://schemas.microsoft.com/office/drawing/2014/chart" uri="{C3380CC4-5D6E-409C-BE32-E72D297353CC}">
                <c16:uniqueId val="{0000000A-1DCB-415A-9552-6084E2884533}"/>
              </c:ext>
            </c:extLst>
          </c:dPt>
          <c:dPt>
            <c:idx val="34"/>
            <c:invertIfNegative val="0"/>
            <c:bubble3D val="0"/>
            <c:extLst xmlns:c16r2="http://schemas.microsoft.com/office/drawing/2015/06/chart">
              <c:ext xmlns:c16="http://schemas.microsoft.com/office/drawing/2014/chart" uri="{C3380CC4-5D6E-409C-BE32-E72D297353CC}">
                <c16:uniqueId val="{0000000C-1DCB-415A-9552-6084E2884533}"/>
              </c:ext>
            </c:extLst>
          </c:dPt>
          <c:dLbls>
            <c:dLbl>
              <c:idx val="16"/>
              <c:layout>
                <c:manualLayout>
                  <c:x val="0"/>
                  <c:y val="-8.8129651945976384E-2"/>
                </c:manualLayout>
              </c:layout>
              <c:tx>
                <c:rich>
                  <a:bodyPr/>
                  <a:lstStyle/>
                  <a:p>
                    <a:r>
                      <a:rPr lang="en-US" sz="1400"/>
                      <a:t>37%</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1DCB-415A-9552-6084E2884533}"/>
                </c:ext>
              </c:extLst>
            </c:dLbl>
            <c:dLbl>
              <c:idx val="34"/>
              <c:layout>
                <c:manualLayout>
                  <c:x val="0"/>
                  <c:y val="-0.12037042981535534"/>
                </c:manualLayout>
              </c:layout>
              <c:tx>
                <c:rich>
                  <a:bodyPr/>
                  <a:lstStyle/>
                  <a:p>
                    <a:r>
                      <a:rPr lang="en-US" sz="1400"/>
                      <a:t>51%</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1DCB-415A-9552-6084E2884533}"/>
                </c:ext>
              </c:extLst>
            </c:dLbl>
            <c:spPr>
              <a:noFill/>
              <a:ln>
                <a:noFill/>
              </a:ln>
              <a:effectLst/>
            </c:spPr>
            <c:txPr>
              <a:bodyPr wrap="square" lIns="38100" tIns="19050" rIns="38100" bIns="19050" anchor="ctr">
                <a:spAutoFit/>
              </a:bodyPr>
              <a:lstStyle/>
              <a:p>
                <a:pPr>
                  <a:defRPr sz="1400"/>
                </a:pPr>
                <a:endParaRPr lang="he-I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'2.1'!$M$9:$M$45</c:f>
              <c:strCache>
                <c:ptCount val="37"/>
                <c:pt idx="0">
                  <c:v>מקסיקו</c:v>
                </c:pt>
                <c:pt idx="1">
                  <c:v>איטליה</c:v>
                </c:pt>
                <c:pt idx="2">
                  <c:v>טורקיה</c:v>
                </c:pt>
                <c:pt idx="3">
                  <c:v>צ'ילה</c:v>
                </c:pt>
                <c:pt idx="4">
                  <c:v>סלובקיה</c:v>
                </c:pt>
                <c:pt idx="5">
                  <c:v>צ'כיה</c:v>
                </c:pt>
                <c:pt idx="6">
                  <c:v>פורטוגל</c:v>
                </c:pt>
                <c:pt idx="7">
                  <c:v>הונגריה</c:v>
                </c:pt>
                <c:pt idx="8">
                  <c:v>גרמניה</c:v>
                </c:pt>
                <c:pt idx="9">
                  <c:v>פולין</c:v>
                </c:pt>
                <c:pt idx="10">
                  <c:v>יוון</c:v>
                </c:pt>
                <c:pt idx="11">
                  <c:v>אוסטריה</c:v>
                </c:pt>
                <c:pt idx="12">
                  <c:v>לטביה</c:v>
                </c:pt>
                <c:pt idx="13">
                  <c:v>סלובניה</c:v>
                </c:pt>
                <c:pt idx="14">
                  <c:v>צרפת</c:v>
                </c:pt>
                <c:pt idx="15">
                  <c:v>ספרד</c:v>
                </c:pt>
                <c:pt idx="16">
                  <c:v>הממוצע</c:v>
                </c:pt>
                <c:pt idx="17">
                  <c:v>הולנד</c:v>
                </c:pt>
                <c:pt idx="18">
                  <c:v>ניו־זילנד</c:v>
                </c:pt>
                <c:pt idx="19">
                  <c:v>דנמרק</c:v>
                </c:pt>
                <c:pt idx="20">
                  <c:v>אסטוניה</c:v>
                </c:pt>
                <c:pt idx="21">
                  <c:v>בלגיה</c:v>
                </c:pt>
                <c:pt idx="22">
                  <c:v>ליטא</c:v>
                </c:pt>
                <c:pt idx="23">
                  <c:v>לוקסמבורג</c:v>
                </c:pt>
                <c:pt idx="24">
                  <c:v>שוודיה</c:v>
                </c:pt>
                <c:pt idx="25">
                  <c:v>איסלנד</c:v>
                </c:pt>
                <c:pt idx="26">
                  <c:v>שווייץ</c:v>
                </c:pt>
                <c:pt idx="27">
                  <c:v>נורווגיה</c:v>
                </c:pt>
                <c:pt idx="28">
                  <c:v>פינלנד</c:v>
                </c:pt>
                <c:pt idx="29">
                  <c:v>אוסטרליה</c:v>
                </c:pt>
                <c:pt idx="30">
                  <c:v>אירלנד</c:v>
                </c:pt>
                <c:pt idx="31">
                  <c:v>בריטניה</c:v>
                </c:pt>
                <c:pt idx="32">
                  <c:v>ארצות-הברית</c:v>
                </c:pt>
                <c:pt idx="33">
                  <c:v>קוריאה</c:v>
                </c:pt>
                <c:pt idx="34">
                  <c:v>ישראל</c:v>
                </c:pt>
                <c:pt idx="35">
                  <c:v>יפן</c:v>
                </c:pt>
                <c:pt idx="36">
                  <c:v>קנדה</c:v>
                </c:pt>
              </c:strCache>
            </c:strRef>
          </c:cat>
          <c:val>
            <c:numRef>
              <c:f>'2.1'!$W$9:$W$45</c:f>
              <c:numCache>
                <c:formatCode>General</c:formatCode>
                <c:ptCount val="37"/>
                <c:pt idx="0">
                  <c:v>5.0000000000000001E-3</c:v>
                </c:pt>
                <c:pt idx="1">
                  <c:v>0</c:v>
                </c:pt>
                <c:pt idx="2">
                  <c:v>5.5E-2</c:v>
                </c:pt>
                <c:pt idx="3">
                  <c:v>7.9000000000000001E-2</c:v>
                </c:pt>
                <c:pt idx="4">
                  <c:v>1.9999999999999931E-3</c:v>
                </c:pt>
                <c:pt idx="5">
                  <c:v>1.0000000000000141E-3</c:v>
                </c:pt>
                <c:pt idx="6">
                  <c:v>0</c:v>
                </c:pt>
                <c:pt idx="7">
                  <c:v>1.3000000000000006E-2</c:v>
                </c:pt>
                <c:pt idx="8">
                  <c:v>5.0000000000000001E-3</c:v>
                </c:pt>
                <c:pt idx="9">
                  <c:v>1.0000000000000141E-3</c:v>
                </c:pt>
                <c:pt idx="10">
                  <c:v>1.8000000000000006E-2</c:v>
                </c:pt>
                <c:pt idx="11">
                  <c:v>0.154</c:v>
                </c:pt>
                <c:pt idx="12">
                  <c:v>0.03</c:v>
                </c:pt>
                <c:pt idx="13">
                  <c:v>7.4999999999999997E-2</c:v>
                </c:pt>
                <c:pt idx="14">
                  <c:v>0.14199999999999999</c:v>
                </c:pt>
                <c:pt idx="15">
                  <c:v>0.11199999999999999</c:v>
                </c:pt>
                <c:pt idx="16">
                  <c:v>7.3999999999999982E-2</c:v>
                </c:pt>
                <c:pt idx="17">
                  <c:v>2.200000000000003E-2</c:v>
                </c:pt>
                <c:pt idx="18">
                  <c:v>0.04</c:v>
                </c:pt>
                <c:pt idx="19">
                  <c:v>4.8999999999999988E-2</c:v>
                </c:pt>
                <c:pt idx="20">
                  <c:v>6.3999999999999987E-2</c:v>
                </c:pt>
                <c:pt idx="21">
                  <c:v>5.0000000000000001E-3</c:v>
                </c:pt>
                <c:pt idx="22">
                  <c:v>9.9999999999994321E-4</c:v>
                </c:pt>
                <c:pt idx="23">
                  <c:v>2.7999999999999973E-2</c:v>
                </c:pt>
                <c:pt idx="24">
                  <c:v>9.8000000000000045E-2</c:v>
                </c:pt>
                <c:pt idx="25">
                  <c:v>2.7000000000000027E-2</c:v>
                </c:pt>
                <c:pt idx="26">
                  <c:v>0</c:v>
                </c:pt>
                <c:pt idx="27">
                  <c:v>0.11800000000000001</c:v>
                </c:pt>
                <c:pt idx="28">
                  <c:v>0.115</c:v>
                </c:pt>
                <c:pt idx="29">
                  <c:v>0.115</c:v>
                </c:pt>
                <c:pt idx="30">
                  <c:v>9.7999999999999976E-2</c:v>
                </c:pt>
                <c:pt idx="31">
                  <c:v>0.1</c:v>
                </c:pt>
                <c:pt idx="32">
                  <c:v>0.10899999999999999</c:v>
                </c:pt>
                <c:pt idx="33">
                  <c:v>0.13500000000000001</c:v>
                </c:pt>
                <c:pt idx="34">
                  <c:v>0.14300000000000004</c:v>
                </c:pt>
                <c:pt idx="35">
                  <c:v>0.21199999999999999</c:v>
                </c:pt>
                <c:pt idx="36">
                  <c:v>0.255</c:v>
                </c:pt>
              </c:numCache>
            </c:numRef>
          </c:val>
          <c:extLst xmlns:c16r2="http://schemas.microsoft.com/office/drawing/2015/06/chart">
            <c:ext xmlns:c16="http://schemas.microsoft.com/office/drawing/2014/chart" uri="{C3380CC4-5D6E-409C-BE32-E72D297353CC}">
              <c16:uniqueId val="{0000000D-1DCB-415A-9552-6084E2884533}"/>
            </c:ext>
          </c:extLst>
        </c:ser>
        <c:dLbls>
          <c:showLegendKey val="0"/>
          <c:showVal val="0"/>
          <c:showCatName val="0"/>
          <c:showSerName val="0"/>
          <c:showPercent val="0"/>
          <c:showBubbleSize val="0"/>
        </c:dLbls>
        <c:gapWidth val="150"/>
        <c:overlap val="100"/>
        <c:axId val="436412928"/>
        <c:axId val="1313303936"/>
      </c:barChart>
      <c:catAx>
        <c:axId val="436412928"/>
        <c:scaling>
          <c:orientation val="minMax"/>
        </c:scaling>
        <c:delete val="0"/>
        <c:axPos val="b"/>
        <c:numFmt formatCode="General" sourceLinked="0"/>
        <c:majorTickMark val="out"/>
        <c:minorTickMark val="none"/>
        <c:tickLblPos val="nextTo"/>
        <c:txPr>
          <a:bodyPr rot="-4500000"/>
          <a:lstStyle/>
          <a:p>
            <a:pPr>
              <a:defRPr sz="1050"/>
            </a:pPr>
            <a:endParaRPr lang="he-IL"/>
          </a:p>
        </c:txPr>
        <c:crossAx val="1313303936"/>
        <c:crosses val="autoZero"/>
        <c:auto val="1"/>
        <c:lblAlgn val="ctr"/>
        <c:lblOffset val="100"/>
        <c:noMultiLvlLbl val="0"/>
      </c:catAx>
      <c:valAx>
        <c:axId val="1313303936"/>
        <c:scaling>
          <c:orientation val="minMax"/>
          <c:max val="0.69000000000000017"/>
          <c:min val="0"/>
        </c:scaling>
        <c:delete val="0"/>
        <c:axPos val="l"/>
        <c:title>
          <c:tx>
            <c:rich>
              <a:bodyPr rot="0" vert="horz"/>
              <a:lstStyle/>
              <a:p>
                <a:pPr>
                  <a:defRPr b="0"/>
                </a:pPr>
                <a:r>
                  <a:rPr lang="he-IL" b="0"/>
                  <a:t>אחוזים</a:t>
                </a:r>
              </a:p>
            </c:rich>
          </c:tx>
          <c:layout>
            <c:manualLayout>
              <c:xMode val="edge"/>
              <c:yMode val="edge"/>
              <c:x val="1.4451132080203221E-2"/>
              <c:y val="2.1298483522892975E-2"/>
            </c:manualLayout>
          </c:layout>
          <c:overlay val="0"/>
          <c:spPr>
            <a:solidFill>
              <a:schemeClr val="bg1"/>
            </a:solidFill>
          </c:spPr>
        </c:title>
        <c:numFmt formatCode="0%" sourceLinked="0"/>
        <c:majorTickMark val="out"/>
        <c:minorTickMark val="none"/>
        <c:tickLblPos val="nextTo"/>
        <c:crossAx val="436412928"/>
        <c:crosses val="autoZero"/>
        <c:crossBetween val="between"/>
        <c:majorUnit val="0.2"/>
      </c:valAx>
    </c:plotArea>
    <c:legend>
      <c:legendPos val="b"/>
      <c:layout>
        <c:manualLayout>
          <c:xMode val="edge"/>
          <c:yMode val="edge"/>
          <c:x val="0.44578158683477703"/>
          <c:y val="0.92242460320661834"/>
          <c:w val="0.55344639914492777"/>
          <c:h val="7.7575453624330659E-2"/>
        </c:manualLayout>
      </c:layout>
      <c:overlay val="0"/>
      <c:txPr>
        <a:bodyPr/>
        <a:lstStyle/>
        <a:p>
          <a:pPr>
            <a:defRPr sz="1400"/>
          </a:pPr>
          <a:endParaRPr lang="he-IL"/>
        </a:p>
      </c:txPr>
    </c:legend>
    <c:plotVisOnly val="1"/>
    <c:dispBlanksAs val="gap"/>
    <c:showDLblsOverMax val="0"/>
  </c:chart>
  <c:spPr>
    <a:ln>
      <a:noFill/>
    </a:ln>
  </c:spPr>
  <c:txPr>
    <a:bodyPr/>
    <a:lstStyle/>
    <a:p>
      <a:pPr>
        <a:defRPr sz="1100">
          <a:latin typeface="Narkisim" panose="020E0502050101010101" pitchFamily="34" charset="-79"/>
          <a:cs typeface="Narkisim" panose="020E0502050101010101" pitchFamily="34" charset="-79"/>
        </a:defRPr>
      </a:pPr>
      <a:endParaRPr lang="he-I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dirty="0"/>
              <a:t>ציון ממוצע במתמטיקה, 2018</a:t>
            </a:r>
            <a:endParaRPr lang="en-US" dirty="0"/>
          </a:p>
        </c:rich>
      </c:tx>
      <c:layout/>
      <c:overlay val="0"/>
      <c:spPr>
        <a:noFill/>
        <a:ln>
          <a:noFill/>
        </a:ln>
        <a:effectLst/>
      </c:spPr>
    </c:title>
    <c:autoTitleDeleted val="0"/>
    <c:plotArea>
      <c:layout>
        <c:manualLayout>
          <c:layoutTarget val="inner"/>
          <c:xMode val="edge"/>
          <c:yMode val="edge"/>
          <c:x val="4.8770213283046718E-2"/>
          <c:y val="0.20371884059518533"/>
          <c:w val="0.93326599590703319"/>
          <c:h val="0.57276952317902008"/>
        </c:manualLayout>
      </c:layout>
      <c:barChart>
        <c:barDir val="col"/>
        <c:grouping val="clustered"/>
        <c:varyColors val="0"/>
        <c:ser>
          <c:idx val="0"/>
          <c:order val="0"/>
          <c:tx>
            <c:strRef>
              <c:f>'Table I.B1.5'!$B$15</c:f>
              <c:strCache>
                <c:ptCount val="1"/>
                <c:pt idx="0">
                  <c:v>mean</c:v>
                </c:pt>
              </c:strCache>
            </c:strRef>
          </c:tx>
          <c:spPr>
            <a:solidFill>
              <a:sysClr val="window" lastClr="FFFFFF">
                <a:lumMod val="50000"/>
              </a:sysClr>
            </a:solidFill>
            <a:ln>
              <a:noFill/>
            </a:ln>
            <a:effectLst/>
          </c:spPr>
          <c:invertIfNegative val="0"/>
          <c:dPt>
            <c:idx val="5"/>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5308-48E8-A5F5-6A97A17C4866}"/>
              </c:ext>
            </c:extLst>
          </c:dPt>
          <c:dPt>
            <c:idx val="13"/>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2-5308-48E8-A5F5-6A97A17C4866}"/>
              </c:ext>
            </c:extLst>
          </c:dPt>
          <c:cat>
            <c:strRef>
              <c:f>'Table I.B1.5'!$A$16:$A$53</c:f>
              <c:strCache>
                <c:ptCount val="38"/>
                <c:pt idx="0">
                  <c:v>קולומביה</c:v>
                </c:pt>
                <c:pt idx="1">
                  <c:v>מקסיקו</c:v>
                </c:pt>
                <c:pt idx="2">
                  <c:v>צ'ילה</c:v>
                </c:pt>
                <c:pt idx="3">
                  <c:v>יוון</c:v>
                </c:pt>
                <c:pt idx="4">
                  <c:v>תורכיה</c:v>
                </c:pt>
                <c:pt idx="5">
                  <c:v>ישראל</c:v>
                </c:pt>
                <c:pt idx="6">
                  <c:v>ארה"ב</c:v>
                </c:pt>
                <c:pt idx="7">
                  <c:v>הונגריה</c:v>
                </c:pt>
                <c:pt idx="8">
                  <c:v>ליטא</c:v>
                </c:pt>
                <c:pt idx="9">
                  <c:v>ספרד</c:v>
                </c:pt>
                <c:pt idx="10">
                  <c:v>לוקסמבורג</c:v>
                </c:pt>
                <c:pt idx="11">
                  <c:v>סלובקיה</c:v>
                </c:pt>
                <c:pt idx="12">
                  <c:v>איטליה</c:v>
                </c:pt>
                <c:pt idx="13">
                  <c:v>ממוצע ה-OECD</c:v>
                </c:pt>
                <c:pt idx="14">
                  <c:v>אוסטרליה</c:v>
                </c:pt>
                <c:pt idx="15">
                  <c:v>פורטוגל</c:v>
                </c:pt>
                <c:pt idx="16">
                  <c:v>ניו זילנד</c:v>
                </c:pt>
                <c:pt idx="17">
                  <c:v>איסלנד</c:v>
                </c:pt>
                <c:pt idx="18">
                  <c:v>צרפת</c:v>
                </c:pt>
                <c:pt idx="19">
                  <c:v>לטביה</c:v>
                </c:pt>
                <c:pt idx="20">
                  <c:v>אוסטריה</c:v>
                </c:pt>
                <c:pt idx="21">
                  <c:v>צ'כיה</c:v>
                </c:pt>
                <c:pt idx="22">
                  <c:v>אירלנד</c:v>
                </c:pt>
                <c:pt idx="23">
                  <c:v>גרמניה</c:v>
                </c:pt>
                <c:pt idx="24">
                  <c:v>נורבגיה</c:v>
                </c:pt>
                <c:pt idx="25">
                  <c:v>בריטניה</c:v>
                </c:pt>
                <c:pt idx="26">
                  <c:v>שבדיה</c:v>
                </c:pt>
                <c:pt idx="27">
                  <c:v>פינלנד</c:v>
                </c:pt>
                <c:pt idx="28">
                  <c:v>בלגיה</c:v>
                </c:pt>
                <c:pt idx="29">
                  <c:v>סלובניה</c:v>
                </c:pt>
                <c:pt idx="30">
                  <c:v>דנמרק</c:v>
                </c:pt>
                <c:pt idx="31">
                  <c:v>קנדה</c:v>
                </c:pt>
                <c:pt idx="32">
                  <c:v>שוויץ</c:v>
                </c:pt>
                <c:pt idx="33">
                  <c:v>פולין</c:v>
                </c:pt>
                <c:pt idx="34">
                  <c:v>הולנד</c:v>
                </c:pt>
                <c:pt idx="35">
                  <c:v>אסטוניה</c:v>
                </c:pt>
                <c:pt idx="36">
                  <c:v>קוריאה</c:v>
                </c:pt>
                <c:pt idx="37">
                  <c:v>יפן</c:v>
                </c:pt>
              </c:strCache>
            </c:strRef>
          </c:cat>
          <c:val>
            <c:numRef>
              <c:f>'Table I.B1.5'!$B$16:$B$53</c:f>
              <c:numCache>
                <c:formatCode>0</c:formatCode>
                <c:ptCount val="38"/>
                <c:pt idx="0">
                  <c:v>390.93227374034632</c:v>
                </c:pt>
                <c:pt idx="1">
                  <c:v>408.80147375476099</c:v>
                </c:pt>
                <c:pt idx="2">
                  <c:v>417.40655623356497</c:v>
                </c:pt>
                <c:pt idx="3">
                  <c:v>451.37034377028198</c:v>
                </c:pt>
                <c:pt idx="4">
                  <c:v>453.50777794614606</c:v>
                </c:pt>
                <c:pt idx="5">
                  <c:v>463.03454892045522</c:v>
                </c:pt>
                <c:pt idx="6">
                  <c:v>478.24471737720535</c:v>
                </c:pt>
                <c:pt idx="7">
                  <c:v>481.082636356244</c:v>
                </c:pt>
                <c:pt idx="8">
                  <c:v>481.19118829456306</c:v>
                </c:pt>
                <c:pt idx="9">
                  <c:v>481.39261267547636</c:v>
                </c:pt>
                <c:pt idx="10">
                  <c:v>483.42148522271901</c:v>
                </c:pt>
                <c:pt idx="11">
                  <c:v>486.16485429356203</c:v>
                </c:pt>
                <c:pt idx="12">
                  <c:v>486.58985801290993</c:v>
                </c:pt>
                <c:pt idx="13">
                  <c:v>489.28664008627118</c:v>
                </c:pt>
                <c:pt idx="14">
                  <c:v>491.36002524263733</c:v>
                </c:pt>
                <c:pt idx="15">
                  <c:v>492.48740611179284</c:v>
                </c:pt>
                <c:pt idx="16">
                  <c:v>494.48967597920677</c:v>
                </c:pt>
                <c:pt idx="17">
                  <c:v>495.18737617387626</c:v>
                </c:pt>
                <c:pt idx="18">
                  <c:v>495.40758144403202</c:v>
                </c:pt>
                <c:pt idx="19">
                  <c:v>496.12633069612497</c:v>
                </c:pt>
                <c:pt idx="20">
                  <c:v>498.94231379959274</c:v>
                </c:pt>
                <c:pt idx="21">
                  <c:v>499.4676509062466</c:v>
                </c:pt>
                <c:pt idx="22">
                  <c:v>499.63289403766771</c:v>
                </c:pt>
                <c:pt idx="23">
                  <c:v>500.04378016676566</c:v>
                </c:pt>
                <c:pt idx="24">
                  <c:v>500.96378835595345</c:v>
                </c:pt>
                <c:pt idx="25">
                  <c:v>501.76989911392042</c:v>
                </c:pt>
                <c:pt idx="26">
                  <c:v>502.38770205684824</c:v>
                </c:pt>
                <c:pt idx="27">
                  <c:v>507.30136181814419</c:v>
                </c:pt>
                <c:pt idx="28">
                  <c:v>508.07030635647089</c:v>
                </c:pt>
                <c:pt idx="29">
                  <c:v>508.89754408489466</c:v>
                </c:pt>
                <c:pt idx="30">
                  <c:v>509.39837450250388</c:v>
                </c:pt>
                <c:pt idx="31">
                  <c:v>512.01694282393089</c:v>
                </c:pt>
                <c:pt idx="32">
                  <c:v>515.3147131261436</c:v>
                </c:pt>
                <c:pt idx="33">
                  <c:v>515.64787462969241</c:v>
                </c:pt>
                <c:pt idx="34">
                  <c:v>519.2309826765586</c:v>
                </c:pt>
                <c:pt idx="35">
                  <c:v>523.41458013492047</c:v>
                </c:pt>
                <c:pt idx="36">
                  <c:v>525.93300185889268</c:v>
                </c:pt>
                <c:pt idx="37">
                  <c:v>526.97325049698168</c:v>
                </c:pt>
              </c:numCache>
            </c:numRef>
          </c:val>
          <c:extLst xmlns:c16r2="http://schemas.microsoft.com/office/drawing/2015/06/chart">
            <c:ext xmlns:c16="http://schemas.microsoft.com/office/drawing/2014/chart" uri="{C3380CC4-5D6E-409C-BE32-E72D297353CC}">
              <c16:uniqueId val="{00000000-5308-48E8-A5F5-6A97A17C4866}"/>
            </c:ext>
          </c:extLst>
        </c:ser>
        <c:dLbls>
          <c:showLegendKey val="0"/>
          <c:showVal val="0"/>
          <c:showCatName val="0"/>
          <c:showSerName val="0"/>
          <c:showPercent val="0"/>
          <c:showBubbleSize val="0"/>
        </c:dLbls>
        <c:gapWidth val="219"/>
        <c:overlap val="-27"/>
        <c:axId val="1426161152"/>
        <c:axId val="1423166272"/>
      </c:barChart>
      <c:catAx>
        <c:axId val="142616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423166272"/>
        <c:crosses val="autoZero"/>
        <c:auto val="1"/>
        <c:lblAlgn val="ctr"/>
        <c:lblOffset val="100"/>
        <c:noMultiLvlLbl val="0"/>
      </c:catAx>
      <c:valAx>
        <c:axId val="1423166272"/>
        <c:scaling>
          <c:orientation val="minMax"/>
          <c:min val="35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4261611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71546667200641E-2"/>
          <c:y val="0.1126783730580759"/>
          <c:w val="0.92392861618876976"/>
          <c:h val="0.666888187371101"/>
        </c:manualLayout>
      </c:layout>
      <c:barChart>
        <c:barDir val="col"/>
        <c:grouping val="clustered"/>
        <c:varyColors val="0"/>
        <c:ser>
          <c:idx val="3"/>
          <c:order val="1"/>
          <c:tx>
            <c:v>PISA 2018 - NS</c:v>
          </c:tx>
          <c:spPr>
            <a:solidFill>
              <a:schemeClr val="accent5">
                <a:lumMod val="40000"/>
                <a:lumOff val="60000"/>
              </a:schemeClr>
            </a:solidFill>
            <a:ln>
              <a:noFill/>
            </a:ln>
            <a:effectLst/>
          </c:spPr>
          <c:invertIfNegative val="0"/>
          <c:dPt>
            <c:idx val="46"/>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0-7D2E-4F79-BA3F-9A660CBF8F25}"/>
              </c:ext>
            </c:extLst>
          </c:dPt>
          <c:cat>
            <c:strRef>
              <c:f>'Figure I.8.1'!$B$102:$B$165</c:f>
              <c:strCache>
                <c:ptCount val="64"/>
                <c:pt idx="0">
                  <c:v>North Macedonia</c:v>
                </c:pt>
                <c:pt idx="1">
                  <c:v>Turkey</c:v>
                </c:pt>
                <c:pt idx="2">
                  <c:v>Macao (China)</c:v>
                </c:pt>
                <c:pt idx="3">
                  <c:v>Singapore</c:v>
                </c:pt>
                <c:pt idx="4">
                  <c:v>Jordan</c:v>
                </c:pt>
                <c:pt idx="5">
                  <c:v>United States</c:v>
                </c:pt>
                <c:pt idx="6">
                  <c:v>Moldova</c:v>
                </c:pt>
                <c:pt idx="7">
                  <c:v>Lebanon</c:v>
                </c:pt>
                <c:pt idx="8">
                  <c:v>Hungary</c:v>
                </c:pt>
                <c:pt idx="9">
                  <c:v>Poland</c:v>
                </c:pt>
                <c:pt idx="10">
                  <c:v>United Kingdom</c:v>
                </c:pt>
                <c:pt idx="11">
                  <c:v>Kosovo</c:v>
                </c:pt>
                <c:pt idx="12">
                  <c:v>Sweden</c:v>
                </c:pt>
                <c:pt idx="13">
                  <c:v>Brazil</c:v>
                </c:pt>
                <c:pt idx="14">
                  <c:v>Chinese Taipei</c:v>
                </c:pt>
                <c:pt idx="15">
                  <c:v>Slovak Republic</c:v>
                </c:pt>
                <c:pt idx="16">
                  <c:v>Qatar</c:v>
                </c:pt>
                <c:pt idx="17">
                  <c:v>Estonia</c:v>
                </c:pt>
                <c:pt idx="18">
                  <c:v>Lithuania</c:v>
                </c:pt>
                <c:pt idx="19">
                  <c:v>Peru</c:v>
                </c:pt>
                <c:pt idx="20">
                  <c:v>Czech Republic</c:v>
                </c:pt>
                <c:pt idx="21">
                  <c:v>Malta</c:v>
                </c:pt>
                <c:pt idx="22">
                  <c:v>Denmark</c:v>
                </c:pt>
                <c:pt idx="23">
                  <c:v>Albania</c:v>
                </c:pt>
                <c:pt idx="24">
                  <c:v>Australia</c:v>
                </c:pt>
                <c:pt idx="25">
                  <c:v>Austria</c:v>
                </c:pt>
                <c:pt idx="26">
                  <c:v>Costa Rica</c:v>
                </c:pt>
                <c:pt idx="27">
                  <c:v>United Arab Emirates</c:v>
                </c:pt>
                <c:pt idx="28">
                  <c:v>Hong Kong (China)</c:v>
                </c:pt>
                <c:pt idx="29">
                  <c:v>Ireland</c:v>
                </c:pt>
                <c:pt idx="30">
                  <c:v>Mexico</c:v>
                </c:pt>
                <c:pt idx="31">
                  <c:v>OECD average-36</c:v>
                </c:pt>
                <c:pt idx="32">
                  <c:v>Korea</c:v>
                </c:pt>
                <c:pt idx="33">
                  <c:v>New Zealand</c:v>
                </c:pt>
                <c:pt idx="34">
                  <c:v>Belgium</c:v>
                </c:pt>
                <c:pt idx="35">
                  <c:v>Montenegro</c:v>
                </c:pt>
                <c:pt idx="36">
                  <c:v>Romania</c:v>
                </c:pt>
                <c:pt idx="37">
                  <c:v>Chile</c:v>
                </c:pt>
                <c:pt idx="38">
                  <c:v>Portugal</c:v>
                </c:pt>
                <c:pt idx="39">
                  <c:v>Finland</c:v>
                </c:pt>
                <c:pt idx="40">
                  <c:v>Canada</c:v>
                </c:pt>
                <c:pt idx="41">
                  <c:v>France</c:v>
                </c:pt>
                <c:pt idx="42">
                  <c:v>Iceland</c:v>
                </c:pt>
                <c:pt idx="43">
                  <c:v>Croatia</c:v>
                </c:pt>
                <c:pt idx="44">
                  <c:v>Switzerland</c:v>
                </c:pt>
                <c:pt idx="45">
                  <c:v>Italy</c:v>
                </c:pt>
                <c:pt idx="46">
                  <c:v>Israel</c:v>
                </c:pt>
                <c:pt idx="47">
                  <c:v>Latvia</c:v>
                </c:pt>
                <c:pt idx="48">
                  <c:v>Uruguay</c:v>
                </c:pt>
                <c:pt idx="49">
                  <c:v>Greece</c:v>
                </c:pt>
                <c:pt idx="50">
                  <c:v>Slovenia</c:v>
                </c:pt>
                <c:pt idx="51">
                  <c:v>Germany</c:v>
                </c:pt>
                <c:pt idx="52">
                  <c:v>Luxembourg</c:v>
                </c:pt>
                <c:pt idx="53">
                  <c:v>Bulgaria</c:v>
                </c:pt>
                <c:pt idx="54">
                  <c:v>Japan</c:v>
                </c:pt>
                <c:pt idx="55">
                  <c:v>Colombia</c:v>
                </c:pt>
                <c:pt idx="56">
                  <c:v>Norway</c:v>
                </c:pt>
                <c:pt idx="57">
                  <c:v>Dominican Republic</c:v>
                </c:pt>
                <c:pt idx="58">
                  <c:v>Russia</c:v>
                </c:pt>
                <c:pt idx="59">
                  <c:v>Thailand</c:v>
                </c:pt>
                <c:pt idx="60">
                  <c:v>Netherlands</c:v>
                </c:pt>
                <c:pt idx="61">
                  <c:v>Cyprus</c:v>
                </c:pt>
                <c:pt idx="62">
                  <c:v>Georgia</c:v>
                </c:pt>
                <c:pt idx="63">
                  <c:v>Indonesia</c:v>
                </c:pt>
              </c:strCache>
            </c:strRef>
          </c:cat>
          <c:val>
            <c:numRef>
              <c:f>'Figure I.8.1'!$D$102:$D$165</c:f>
              <c:numCache>
                <c:formatCode>0.0</c:formatCode>
                <c:ptCount val="64"/>
                <c:pt idx="0">
                  <c:v>0</c:v>
                </c:pt>
                <c:pt idx="1">
                  <c:v>0</c:v>
                </c:pt>
                <c:pt idx="2">
                  <c:v>0</c:v>
                </c:pt>
                <c:pt idx="3">
                  <c:v>0</c:v>
                </c:pt>
                <c:pt idx="4">
                  <c:v>10.96146297454834</c:v>
                </c:pt>
                <c:pt idx="5">
                  <c:v>8.4176740646362305</c:v>
                </c:pt>
                <c:pt idx="6">
                  <c:v>7.7637038230895996</c:v>
                </c:pt>
                <c:pt idx="7">
                  <c:v>6.8063392639160156</c:v>
                </c:pt>
                <c:pt idx="8">
                  <c:v>6.4634146690368652</c:v>
                </c:pt>
                <c:pt idx="9">
                  <c:v>6.1586251258850098</c:v>
                </c:pt>
                <c:pt idx="10">
                  <c:v>5.9561781883239746</c:v>
                </c:pt>
                <c:pt idx="11">
                  <c:v>5.9395294189453125</c:v>
                </c:pt>
                <c:pt idx="12">
                  <c:v>5.6296138763427734</c:v>
                </c:pt>
                <c:pt idx="13">
                  <c:v>5.5247244834899902</c:v>
                </c:pt>
                <c:pt idx="14">
                  <c:v>5.5020546913146973</c:v>
                </c:pt>
                <c:pt idx="15">
                  <c:v>5.469630241394043</c:v>
                </c:pt>
                <c:pt idx="16">
                  <c:v>5.2044610977172852</c:v>
                </c:pt>
                <c:pt idx="17">
                  <c:v>3.8741633892059326</c:v>
                </c:pt>
                <c:pt idx="18">
                  <c:v>3.4669272899627686</c:v>
                </c:pt>
                <c:pt idx="19">
                  <c:v>2.972266674041748</c:v>
                </c:pt>
                <c:pt idx="20">
                  <c:v>2.9686739444732666</c:v>
                </c:pt>
                <c:pt idx="21">
                  <c:v>1.5686174631118774</c:v>
                </c:pt>
                <c:pt idx="22">
                  <c:v>1.3153496980667114</c:v>
                </c:pt>
                <c:pt idx="23">
                  <c:v>0.17060628533363342</c:v>
                </c:pt>
                <c:pt idx="24">
                  <c:v>-0.26883533596992493</c:v>
                </c:pt>
                <c:pt idx="25">
                  <c:v>-0.4730287492275238</c:v>
                </c:pt>
                <c:pt idx="26">
                  <c:v>-0.98932331800460815</c:v>
                </c:pt>
                <c:pt idx="27">
                  <c:v>-1.7605208158493042</c:v>
                </c:pt>
                <c:pt idx="28">
                  <c:v>-2.3922228813171387</c:v>
                </c:pt>
                <c:pt idx="29">
                  <c:v>-2.736382007598877</c:v>
                </c:pt>
                <c:pt idx="30">
                  <c:v>-2.807586669921875</c:v>
                </c:pt>
                <c:pt idx="31">
                  <c:v>-2.9003140926361084</c:v>
                </c:pt>
                <c:pt idx="32">
                  <c:v>-3.3844215869903564</c:v>
                </c:pt>
                <c:pt idx="33">
                  <c:v>-3.5434291362762451</c:v>
                </c:pt>
                <c:pt idx="34">
                  <c:v>-5.6597504615783691</c:v>
                </c:pt>
                <c:pt idx="35">
                  <c:v>-5.826904296875</c:v>
                </c:pt>
                <c:pt idx="36">
                  <c:v>-5.9134521484375</c:v>
                </c:pt>
                <c:pt idx="37">
                  <c:v>-6.2983222007751465</c:v>
                </c:pt>
                <c:pt idx="38">
                  <c:v>-6.3281207084655762</c:v>
                </c:pt>
                <c:pt idx="39">
                  <c:v>-6.3459987640380859</c:v>
                </c:pt>
                <c:pt idx="40">
                  <c:v>-6.5822844505310059</c:v>
                </c:pt>
                <c:pt idx="41">
                  <c:v>-6.6996603012084961</c:v>
                </c:pt>
                <c:pt idx="42">
                  <c:v>-7.5512242317199707</c:v>
                </c:pt>
                <c:pt idx="43">
                  <c:v>-7.8740339279174805</c:v>
                </c:pt>
                <c:pt idx="44">
                  <c:v>-8.2688236236572266</c:v>
                </c:pt>
                <c:pt idx="45">
                  <c:v>-8.4733161926269531</c:v>
                </c:pt>
                <c:pt idx="46">
                  <c:v>-8.5454645156860352</c:v>
                </c:pt>
                <c:pt idx="47">
                  <c:v>0</c:v>
                </c:pt>
                <c:pt idx="48">
                  <c:v>-9.4545135498046875</c:v>
                </c:pt>
                <c:pt idx="49">
                  <c:v>-9.6251430511474609</c:v>
                </c:pt>
                <c:pt idx="50">
                  <c:v>0</c:v>
                </c:pt>
                <c:pt idx="51">
                  <c:v>-10.824882507324219</c:v>
                </c:pt>
                <c:pt idx="52">
                  <c:v>0</c:v>
                </c:pt>
                <c:pt idx="53">
                  <c:v>-11.873526573181152</c:v>
                </c:pt>
                <c:pt idx="54">
                  <c:v>0</c:v>
                </c:pt>
                <c:pt idx="55">
                  <c:v>0</c:v>
                </c:pt>
                <c:pt idx="56">
                  <c:v>0</c:v>
                </c:pt>
                <c:pt idx="57">
                  <c:v>0</c:v>
                </c:pt>
                <c:pt idx="58">
                  <c:v>0</c:v>
                </c:pt>
                <c:pt idx="59">
                  <c:v>0</c:v>
                </c:pt>
                <c:pt idx="60">
                  <c:v>0</c:v>
                </c:pt>
                <c:pt idx="61">
                  <c:v>0</c:v>
                </c:pt>
                <c:pt idx="62">
                  <c:v>0</c:v>
                </c:pt>
                <c:pt idx="63">
                  <c:v>0</c:v>
                </c:pt>
              </c:numCache>
            </c:numRef>
          </c:val>
          <c:extLst xmlns:c16r2="http://schemas.microsoft.com/office/drawing/2015/06/chart">
            <c:ext xmlns:c16="http://schemas.microsoft.com/office/drawing/2014/chart" uri="{C3380CC4-5D6E-409C-BE32-E72D297353CC}">
              <c16:uniqueId val="{00000000-C326-4F16-8E46-2CA26A208E31}"/>
            </c:ext>
          </c:extLst>
        </c:ser>
        <c:dLbls>
          <c:showLegendKey val="0"/>
          <c:showVal val="0"/>
          <c:showCatName val="0"/>
          <c:showSerName val="0"/>
          <c:showPercent val="0"/>
          <c:showBubbleSize val="0"/>
        </c:dLbls>
        <c:gapWidth val="150"/>
        <c:axId val="1429291520"/>
        <c:axId val="127290176"/>
      </c:barChart>
      <c:barChart>
        <c:barDir val="col"/>
        <c:grouping val="clustered"/>
        <c:varyColors val="0"/>
        <c:ser>
          <c:idx val="2"/>
          <c:order val="0"/>
          <c:tx>
            <c:strRef>
              <c:f>'Figure I.8.1'!$C$98</c:f>
              <c:strCache>
                <c:ptCount val="1"/>
                <c:pt idx="0">
                  <c:v>Difference 2018 - 2015</c:v>
                </c:pt>
              </c:strCache>
            </c:strRef>
          </c:tx>
          <c:spPr>
            <a:solidFill>
              <a:schemeClr val="accent5"/>
            </a:solidFill>
            <a:ln>
              <a:solidFill>
                <a:sysClr val="window" lastClr="FFFFFF">
                  <a:lumMod val="50000"/>
                </a:sysClr>
              </a:solidFill>
            </a:ln>
            <a:effectLst/>
          </c:spPr>
          <c:invertIfNegative val="0"/>
          <c:cat>
            <c:strRef>
              <c:f>'Figure I.8.1'!$B$102:$B$165</c:f>
              <c:strCache>
                <c:ptCount val="64"/>
                <c:pt idx="0">
                  <c:v>North Macedonia</c:v>
                </c:pt>
                <c:pt idx="1">
                  <c:v>Turkey</c:v>
                </c:pt>
                <c:pt idx="2">
                  <c:v>Macao (China)</c:v>
                </c:pt>
                <c:pt idx="3">
                  <c:v>Singapore</c:v>
                </c:pt>
                <c:pt idx="4">
                  <c:v>Jordan</c:v>
                </c:pt>
                <c:pt idx="5">
                  <c:v>United States</c:v>
                </c:pt>
                <c:pt idx="6">
                  <c:v>Moldova</c:v>
                </c:pt>
                <c:pt idx="7">
                  <c:v>Lebanon</c:v>
                </c:pt>
                <c:pt idx="8">
                  <c:v>Hungary</c:v>
                </c:pt>
                <c:pt idx="9">
                  <c:v>Poland</c:v>
                </c:pt>
                <c:pt idx="10">
                  <c:v>United Kingdom</c:v>
                </c:pt>
                <c:pt idx="11">
                  <c:v>Kosovo</c:v>
                </c:pt>
                <c:pt idx="12">
                  <c:v>Sweden</c:v>
                </c:pt>
                <c:pt idx="13">
                  <c:v>Brazil</c:v>
                </c:pt>
                <c:pt idx="14">
                  <c:v>Chinese Taipei</c:v>
                </c:pt>
                <c:pt idx="15">
                  <c:v>Slovak Republic</c:v>
                </c:pt>
                <c:pt idx="16">
                  <c:v>Qatar</c:v>
                </c:pt>
                <c:pt idx="17">
                  <c:v>Estonia</c:v>
                </c:pt>
                <c:pt idx="18">
                  <c:v>Lithuania</c:v>
                </c:pt>
                <c:pt idx="19">
                  <c:v>Peru</c:v>
                </c:pt>
                <c:pt idx="20">
                  <c:v>Czech Republic</c:v>
                </c:pt>
                <c:pt idx="21">
                  <c:v>Malta</c:v>
                </c:pt>
                <c:pt idx="22">
                  <c:v>Denmark</c:v>
                </c:pt>
                <c:pt idx="23">
                  <c:v>Albania</c:v>
                </c:pt>
                <c:pt idx="24">
                  <c:v>Australia</c:v>
                </c:pt>
                <c:pt idx="25">
                  <c:v>Austria</c:v>
                </c:pt>
                <c:pt idx="26">
                  <c:v>Costa Rica</c:v>
                </c:pt>
                <c:pt idx="27">
                  <c:v>United Arab Emirates</c:v>
                </c:pt>
                <c:pt idx="28">
                  <c:v>Hong Kong (China)</c:v>
                </c:pt>
                <c:pt idx="29">
                  <c:v>Ireland</c:v>
                </c:pt>
                <c:pt idx="30">
                  <c:v>Mexico</c:v>
                </c:pt>
                <c:pt idx="31">
                  <c:v>OECD average-36</c:v>
                </c:pt>
                <c:pt idx="32">
                  <c:v>Korea</c:v>
                </c:pt>
                <c:pt idx="33">
                  <c:v>New Zealand</c:v>
                </c:pt>
                <c:pt idx="34">
                  <c:v>Belgium</c:v>
                </c:pt>
                <c:pt idx="35">
                  <c:v>Montenegro</c:v>
                </c:pt>
                <c:pt idx="36">
                  <c:v>Romania</c:v>
                </c:pt>
                <c:pt idx="37">
                  <c:v>Chile</c:v>
                </c:pt>
                <c:pt idx="38">
                  <c:v>Portugal</c:v>
                </c:pt>
                <c:pt idx="39">
                  <c:v>Finland</c:v>
                </c:pt>
                <c:pt idx="40">
                  <c:v>Canada</c:v>
                </c:pt>
                <c:pt idx="41">
                  <c:v>France</c:v>
                </c:pt>
                <c:pt idx="42">
                  <c:v>Iceland</c:v>
                </c:pt>
                <c:pt idx="43">
                  <c:v>Croatia</c:v>
                </c:pt>
                <c:pt idx="44">
                  <c:v>Switzerland</c:v>
                </c:pt>
                <c:pt idx="45">
                  <c:v>Italy</c:v>
                </c:pt>
                <c:pt idx="46">
                  <c:v>Israel</c:v>
                </c:pt>
                <c:pt idx="47">
                  <c:v>Latvia</c:v>
                </c:pt>
                <c:pt idx="48">
                  <c:v>Uruguay</c:v>
                </c:pt>
                <c:pt idx="49">
                  <c:v>Greece</c:v>
                </c:pt>
                <c:pt idx="50">
                  <c:v>Slovenia</c:v>
                </c:pt>
                <c:pt idx="51">
                  <c:v>Germany</c:v>
                </c:pt>
                <c:pt idx="52">
                  <c:v>Luxembourg</c:v>
                </c:pt>
                <c:pt idx="53">
                  <c:v>Bulgaria</c:v>
                </c:pt>
                <c:pt idx="54">
                  <c:v>Japan</c:v>
                </c:pt>
                <c:pt idx="55">
                  <c:v>Colombia</c:v>
                </c:pt>
                <c:pt idx="56">
                  <c:v>Norway</c:v>
                </c:pt>
                <c:pt idx="57">
                  <c:v>Dominican Republic</c:v>
                </c:pt>
                <c:pt idx="58">
                  <c:v>Russia</c:v>
                </c:pt>
                <c:pt idx="59">
                  <c:v>Thailand</c:v>
                </c:pt>
                <c:pt idx="60">
                  <c:v>Netherlands</c:v>
                </c:pt>
                <c:pt idx="61">
                  <c:v>Cyprus</c:v>
                </c:pt>
                <c:pt idx="62">
                  <c:v>Georgia</c:v>
                </c:pt>
                <c:pt idx="63">
                  <c:v>Indonesia</c:v>
                </c:pt>
              </c:strCache>
            </c:strRef>
          </c:cat>
          <c:val>
            <c:numRef>
              <c:f>'Figure I.8.1'!$C$102:$C$165</c:f>
              <c:numCache>
                <c:formatCode>0.0</c:formatCode>
                <c:ptCount val="64"/>
                <c:pt idx="0">
                  <c:v>40.926219940185547</c:v>
                </c:pt>
                <c:pt idx="1">
                  <c:v>37.296573638916016</c:v>
                </c:pt>
                <c:pt idx="2">
                  <c:v>16.425649642944336</c:v>
                </c:pt>
                <c:pt idx="3">
                  <c:v>14.364553451538086</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-9.0594244003295898</c:v>
                </c:pt>
                <c:pt idx="48">
                  <c:v>0</c:v>
                </c:pt>
                <c:pt idx="49">
                  <c:v>0</c:v>
                </c:pt>
                <c:pt idx="50">
                  <c:v>-9.8702659606933594</c:v>
                </c:pt>
                <c:pt idx="51">
                  <c:v>0</c:v>
                </c:pt>
                <c:pt idx="52">
                  <c:v>-11.453707695007324</c:v>
                </c:pt>
                <c:pt idx="53">
                  <c:v>0</c:v>
                </c:pt>
                <c:pt idx="54">
                  <c:v>-12.102438926696777</c:v>
                </c:pt>
                <c:pt idx="55">
                  <c:v>-12.610081672668457</c:v>
                </c:pt>
                <c:pt idx="56">
                  <c:v>-13.740216255187988</c:v>
                </c:pt>
                <c:pt idx="57">
                  <c:v>-16.112075805664063</c:v>
                </c:pt>
                <c:pt idx="58">
                  <c:v>-16.125898361206055</c:v>
                </c:pt>
                <c:pt idx="59">
                  <c:v>-16.241474151611328</c:v>
                </c:pt>
                <c:pt idx="60">
                  <c:v>-18.175325393676758</c:v>
                </c:pt>
                <c:pt idx="61">
                  <c:v>-18.473186492919922</c:v>
                </c:pt>
                <c:pt idx="62">
                  <c:v>-21.535594940185547</c:v>
                </c:pt>
                <c:pt idx="63">
                  <c:v>-26.294113159179688</c:v>
                </c:pt>
              </c:numCache>
            </c:numRef>
          </c:val>
          <c:extLst xmlns:c16r2="http://schemas.microsoft.com/office/drawing/2015/06/chart">
            <c:ext xmlns:c16="http://schemas.microsoft.com/office/drawing/2014/chart" uri="{C3380CC4-5D6E-409C-BE32-E72D297353CC}">
              <c16:uniqueId val="{00000001-C326-4F16-8E46-2CA26A208E31}"/>
            </c:ext>
          </c:extLst>
        </c:ser>
        <c:dLbls>
          <c:showLegendKey val="0"/>
          <c:showVal val="0"/>
          <c:showCatName val="0"/>
          <c:showSerName val="0"/>
          <c:showPercent val="0"/>
          <c:showBubbleSize val="0"/>
        </c:dLbls>
        <c:gapWidth val="150"/>
        <c:axId val="1429292544"/>
        <c:axId val="1423170304"/>
      </c:barChart>
      <c:catAx>
        <c:axId val="1429291520"/>
        <c:scaling>
          <c:orientation val="minMax"/>
        </c:scaling>
        <c:delete val="0"/>
        <c:axPos val="b"/>
        <c:numFmt formatCode="General" sourceLinked="1"/>
        <c:majorTickMark val="none"/>
        <c:minorTickMark val="none"/>
        <c:tickLblPos val="low"/>
        <c:spPr>
          <a:noFill/>
          <a:ln w="22225" cap="flat" cmpd="sng" algn="ctr">
            <a:solidFill>
              <a:sysClr val="windowText" lastClr="000000"/>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27290176"/>
        <c:crossesAt val="0"/>
        <c:auto val="1"/>
        <c:lblAlgn val="ctr"/>
        <c:lblOffset val="100"/>
        <c:tickLblSkip val="1"/>
        <c:noMultiLvlLbl val="0"/>
      </c:catAx>
      <c:valAx>
        <c:axId val="127290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l">
                  <a:defRPr sz="1000" b="0" i="0" u="none" strike="noStrike" kern="1200" baseline="0">
                    <a:solidFill>
                      <a:schemeClr val="tx1">
                        <a:lumMod val="65000"/>
                        <a:lumOff val="35000"/>
                      </a:schemeClr>
                    </a:solidFill>
                    <a:latin typeface="+mn-lt"/>
                    <a:ea typeface="+mn-ea"/>
                    <a:cs typeface="+mn-cs"/>
                  </a:defRPr>
                </a:pPr>
                <a:r>
                  <a:rPr lang="en-US"/>
                  <a:t>Score</a:t>
                </a:r>
                <a:r>
                  <a:rPr lang="en-US" baseline="0"/>
                  <a:t> dif.</a:t>
                </a:r>
              </a:p>
            </c:rich>
          </c:tx>
          <c:layout>
            <c:manualLayout>
              <c:xMode val="edge"/>
              <c:yMode val="edge"/>
              <c:x val="1.8003114864549814E-2"/>
              <c:y val="4.9709639295939266E-2"/>
            </c:manualLayout>
          </c:layout>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429291520"/>
        <c:crosses val="autoZero"/>
        <c:crossBetween val="between"/>
      </c:valAx>
      <c:valAx>
        <c:axId val="1423170304"/>
        <c:scaling>
          <c:orientation val="minMax"/>
        </c:scaling>
        <c:delete val="1"/>
        <c:axPos val="r"/>
        <c:numFmt formatCode="0.0" sourceLinked="1"/>
        <c:majorTickMark val="out"/>
        <c:minorTickMark val="none"/>
        <c:tickLblPos val="nextTo"/>
        <c:crossAx val="1429292544"/>
        <c:crosses val="max"/>
        <c:crossBetween val="between"/>
      </c:valAx>
      <c:catAx>
        <c:axId val="1429292544"/>
        <c:scaling>
          <c:orientation val="minMax"/>
        </c:scaling>
        <c:delete val="1"/>
        <c:axPos val="b"/>
        <c:numFmt formatCode="General" sourceLinked="1"/>
        <c:majorTickMark val="out"/>
        <c:minorTickMark val="none"/>
        <c:tickLblPos val="nextTo"/>
        <c:crossAx val="1423170304"/>
        <c:crosses val="autoZero"/>
        <c:auto val="1"/>
        <c:lblAlgn val="ctr"/>
        <c:lblOffset val="100"/>
        <c:noMultiLvlLbl val="0"/>
      </c:catAx>
      <c:spPr>
        <a:noFill/>
        <a:ln>
          <a:solidFill>
            <a:sysClr val="windowText" lastClr="000000"/>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he-IL"/>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2">
                <a:lumMod val="40000"/>
                <a:lumOff val="60000"/>
              </a:schemeClr>
            </a:solidFill>
          </c:spPr>
          <c:invertIfNegative val="0"/>
          <c:dPt>
            <c:idx val="9"/>
            <c:invertIfNegative val="0"/>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1-11B6-4F6E-B7AD-9604544D494F}"/>
              </c:ext>
            </c:extLst>
          </c:dPt>
          <c:dLbls>
            <c:numFmt formatCode="0.0%" sourceLinked="0"/>
            <c:spPr>
              <a:noFill/>
              <a:ln>
                <a:noFill/>
              </a:ln>
              <a:effectLst/>
            </c:spPr>
            <c:txPr>
              <a:bodyPr/>
              <a:lstStyle/>
              <a:p>
                <a:pPr>
                  <a:defRPr sz="2000"/>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val>
            <c:numRef>
              <c:f>'2.3'!$P$8:$P$17</c:f>
              <c:numCache>
                <c:formatCode>General</c:formatCode>
                <c:ptCount val="10"/>
                <c:pt idx="0">
                  <c:v>-0.19180192953528863</c:v>
                </c:pt>
                <c:pt idx="1">
                  <c:v>-0.10185829858921125</c:v>
                </c:pt>
                <c:pt idx="2">
                  <c:v>-8.1269716121123214E-2</c:v>
                </c:pt>
                <c:pt idx="3">
                  <c:v>-6.333729299686619E-2</c:v>
                </c:pt>
                <c:pt idx="4">
                  <c:v>-4.6273415792276507E-2</c:v>
                </c:pt>
                <c:pt idx="5">
                  <c:v>-3.1666498012544397E-2</c:v>
                </c:pt>
                <c:pt idx="6">
                  <c:v>-1.9928807934619708E-2</c:v>
                </c:pt>
                <c:pt idx="7">
                  <c:v>-1.042906836109847E-2</c:v>
                </c:pt>
                <c:pt idx="8">
                  <c:v>-7.9317823459601478E-4</c:v>
                </c:pt>
                <c:pt idx="9">
                  <c:v>8.4692064026330449E-3</c:v>
                </c:pt>
              </c:numCache>
            </c:numRef>
          </c:val>
          <c:extLst xmlns:c16r2="http://schemas.microsoft.com/office/drawing/2015/06/chart">
            <c:ext xmlns:c16="http://schemas.microsoft.com/office/drawing/2014/chart" uri="{C3380CC4-5D6E-409C-BE32-E72D297353CC}">
              <c16:uniqueId val="{00000002-11B6-4F6E-B7AD-9604544D494F}"/>
            </c:ext>
          </c:extLst>
        </c:ser>
        <c:dLbls>
          <c:showLegendKey val="0"/>
          <c:showVal val="0"/>
          <c:showCatName val="0"/>
          <c:showSerName val="0"/>
          <c:showPercent val="0"/>
          <c:showBubbleSize val="0"/>
        </c:dLbls>
        <c:gapWidth val="150"/>
        <c:axId val="1468956160"/>
        <c:axId val="1313328512"/>
      </c:barChart>
      <c:catAx>
        <c:axId val="1468956160"/>
        <c:scaling>
          <c:orientation val="minMax"/>
        </c:scaling>
        <c:delete val="0"/>
        <c:axPos val="b"/>
        <c:majorTickMark val="out"/>
        <c:minorTickMark val="none"/>
        <c:tickLblPos val="high"/>
        <c:txPr>
          <a:bodyPr/>
          <a:lstStyle/>
          <a:p>
            <a:pPr>
              <a:defRPr b="0" i="1" u="sng"/>
            </a:pPr>
            <a:endParaRPr lang="he-IL"/>
          </a:p>
        </c:txPr>
        <c:crossAx val="1313328512"/>
        <c:crosses val="autoZero"/>
        <c:auto val="1"/>
        <c:lblAlgn val="ctr"/>
        <c:lblOffset val="100"/>
        <c:noMultiLvlLbl val="0"/>
      </c:catAx>
      <c:valAx>
        <c:axId val="1313328512"/>
        <c:scaling>
          <c:orientation val="minMax"/>
          <c:max val="5.000000000000001E-2"/>
          <c:min val="-0.25"/>
        </c:scaling>
        <c:delete val="0"/>
        <c:axPos val="l"/>
        <c:numFmt formatCode="0%" sourceLinked="0"/>
        <c:majorTickMark val="out"/>
        <c:minorTickMark val="none"/>
        <c:tickLblPos val="nextTo"/>
        <c:crossAx val="1468956160"/>
        <c:crosses val="autoZero"/>
        <c:crossBetween val="between"/>
        <c:majorUnit val="0.1"/>
      </c:valAx>
    </c:plotArea>
    <c:plotVisOnly val="1"/>
    <c:dispBlanksAs val="gap"/>
    <c:showDLblsOverMax val="0"/>
  </c:chart>
  <c:spPr>
    <a:ln>
      <a:noFill/>
    </a:ln>
  </c:spPr>
  <c:txPr>
    <a:bodyPr/>
    <a:lstStyle/>
    <a:p>
      <a:pPr>
        <a:defRPr sz="1200">
          <a:latin typeface="Narkisim" panose="020E0502050101010101" pitchFamily="34" charset="-79"/>
          <a:cs typeface="Narkisim" panose="020E0502050101010101" pitchFamily="34" charset="-79"/>
        </a:defRPr>
      </a:pPr>
      <a:endParaRPr lang="he-I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tx>
            <c:strRef>
              <c:f>גיליון1!$D$1</c:f>
              <c:strCache>
                <c:ptCount val="1"/>
                <c:pt idx="0">
                  <c:v>יהודים שאינם חרדים</c:v>
                </c:pt>
              </c:strCache>
            </c:strRef>
          </c:tx>
          <c:spPr>
            <a:solidFill>
              <a:schemeClr val="bg1">
                <a:lumMod val="65000"/>
              </a:schemeClr>
            </a:solidFill>
          </c:spPr>
          <c:invertIfNegative val="0"/>
          <c:cat>
            <c:strRef>
              <c:f>גיליון1!$A$2:$A$4</c:f>
              <c:strCache>
                <c:ptCount val="3"/>
                <c:pt idx="0">
                  <c:v>פתרון בעיות בסביבה טכנולוגית</c:v>
                </c:pt>
                <c:pt idx="1">
                  <c:v>יכולות כמותיות</c:v>
                </c:pt>
                <c:pt idx="2">
                  <c:v>יכולת מילוליות</c:v>
                </c:pt>
              </c:strCache>
            </c:strRef>
          </c:cat>
          <c:val>
            <c:numRef>
              <c:f>גיליון1!$D$2:$D$4</c:f>
              <c:numCache>
                <c:formatCode>General</c:formatCode>
                <c:ptCount val="3"/>
                <c:pt idx="0">
                  <c:v>278</c:v>
                </c:pt>
                <c:pt idx="1">
                  <c:v>258</c:v>
                </c:pt>
                <c:pt idx="2">
                  <c:v>260</c:v>
                </c:pt>
              </c:numCache>
            </c:numRef>
          </c:val>
          <c:extLst xmlns:c16r2="http://schemas.microsoft.com/office/drawing/2015/06/chart">
            <c:ext xmlns:c16="http://schemas.microsoft.com/office/drawing/2014/chart" uri="{C3380CC4-5D6E-409C-BE32-E72D297353CC}">
              <c16:uniqueId val="{00000000-40AF-4001-B3D9-0CDADC00406E}"/>
            </c:ext>
          </c:extLst>
        </c:ser>
        <c:ser>
          <c:idx val="0"/>
          <c:order val="1"/>
          <c:tx>
            <c:strRef>
              <c:f>גיליון1!$B$1</c:f>
              <c:strCache>
                <c:ptCount val="1"/>
                <c:pt idx="0">
                  <c:v>ערבים</c:v>
                </c:pt>
              </c:strCache>
            </c:strRef>
          </c:tx>
          <c:spPr>
            <a:solidFill>
              <a:schemeClr val="accent2">
                <a:lumMod val="75000"/>
              </a:schemeClr>
            </a:solidFill>
            <a:ln>
              <a:noFill/>
            </a:ln>
          </c:spPr>
          <c:invertIfNegative val="0"/>
          <c:cat>
            <c:strRef>
              <c:f>גיליון1!$A$2:$A$4</c:f>
              <c:strCache>
                <c:ptCount val="3"/>
                <c:pt idx="0">
                  <c:v>פתרון בעיות בסביבה טכנולוגית</c:v>
                </c:pt>
                <c:pt idx="1">
                  <c:v>יכולות כמותיות</c:v>
                </c:pt>
                <c:pt idx="2">
                  <c:v>יכולת מילוליות</c:v>
                </c:pt>
              </c:strCache>
            </c:strRef>
          </c:cat>
          <c:val>
            <c:numRef>
              <c:f>גיליון1!$B$2:$B$4</c:f>
              <c:numCache>
                <c:formatCode>General</c:formatCode>
                <c:ptCount val="3"/>
                <c:pt idx="0">
                  <c:v>231</c:v>
                </c:pt>
                <c:pt idx="1">
                  <c:v>210</c:v>
                </c:pt>
                <c:pt idx="2">
                  <c:v>220</c:v>
                </c:pt>
              </c:numCache>
            </c:numRef>
          </c:val>
          <c:extLst xmlns:c16r2="http://schemas.microsoft.com/office/drawing/2015/06/chart">
            <c:ext xmlns:c16="http://schemas.microsoft.com/office/drawing/2014/chart" uri="{C3380CC4-5D6E-409C-BE32-E72D297353CC}">
              <c16:uniqueId val="{00000002-40AF-4001-B3D9-0CDADC00406E}"/>
            </c:ext>
          </c:extLst>
        </c:ser>
        <c:dLbls>
          <c:showLegendKey val="0"/>
          <c:showVal val="0"/>
          <c:showCatName val="0"/>
          <c:showSerName val="0"/>
          <c:showPercent val="0"/>
          <c:showBubbleSize val="0"/>
        </c:dLbls>
        <c:gapWidth val="67"/>
        <c:axId val="1468966400"/>
        <c:axId val="1313330816"/>
      </c:barChart>
      <c:catAx>
        <c:axId val="1468966400"/>
        <c:scaling>
          <c:orientation val="minMax"/>
        </c:scaling>
        <c:delete val="0"/>
        <c:axPos val="b"/>
        <c:majorGridlines/>
        <c:numFmt formatCode="General" sourceLinked="0"/>
        <c:majorTickMark val="out"/>
        <c:minorTickMark val="none"/>
        <c:tickLblPos val="nextTo"/>
        <c:txPr>
          <a:bodyPr/>
          <a:lstStyle/>
          <a:p>
            <a:pPr>
              <a:defRPr sz="1400"/>
            </a:pPr>
            <a:endParaRPr lang="he-IL"/>
          </a:p>
        </c:txPr>
        <c:crossAx val="1313330816"/>
        <c:crosses val="autoZero"/>
        <c:auto val="1"/>
        <c:lblAlgn val="ctr"/>
        <c:lblOffset val="100"/>
        <c:noMultiLvlLbl val="0"/>
      </c:catAx>
      <c:valAx>
        <c:axId val="1313330816"/>
        <c:scaling>
          <c:orientation val="minMax"/>
          <c:min val="150"/>
        </c:scaling>
        <c:delete val="0"/>
        <c:axPos val="l"/>
        <c:numFmt formatCode="General" sourceLinked="1"/>
        <c:majorTickMark val="out"/>
        <c:minorTickMark val="none"/>
        <c:tickLblPos val="nextTo"/>
        <c:txPr>
          <a:bodyPr/>
          <a:lstStyle/>
          <a:p>
            <a:pPr>
              <a:defRPr sz="1400"/>
            </a:pPr>
            <a:endParaRPr lang="he-IL"/>
          </a:p>
        </c:txPr>
        <c:crossAx val="1468966400"/>
        <c:crosses val="autoZero"/>
        <c:crossBetween val="between"/>
      </c:valAx>
    </c:plotArea>
    <c:legend>
      <c:legendPos val="b"/>
      <c:layout>
        <c:manualLayout>
          <c:xMode val="edge"/>
          <c:yMode val="edge"/>
          <c:x val="0.62310169273677063"/>
          <c:y val="0.90761434520234019"/>
          <c:w val="0.34435774438305861"/>
          <c:h val="9.2385654797659839E-2"/>
        </c:manualLayout>
      </c:layout>
      <c:overlay val="0"/>
      <c:txPr>
        <a:bodyPr/>
        <a:lstStyle/>
        <a:p>
          <a:pPr>
            <a:defRPr sz="1400"/>
          </a:pPr>
          <a:endParaRPr lang="he-IL"/>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1">
              <a:defRPr sz="1676" b="0" i="0" u="none" strike="noStrike" kern="1200" spc="0" baseline="0">
                <a:solidFill>
                  <a:prstClr val="black"/>
                </a:solidFill>
                <a:latin typeface="Arial" panose="020B0604020202020204" pitchFamily="34" charset="0"/>
                <a:ea typeface="+mn-ea"/>
                <a:cs typeface="Arial" panose="020B0604020202020204" pitchFamily="34" charset="0"/>
              </a:defRPr>
            </a:pPr>
            <a:r>
              <a:rPr lang="he-IL" sz="1996"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היחס בין המשכורת ברוטו של העשירון התשיעי לראשון, מדינות ה-</a:t>
            </a:r>
            <a:r>
              <a:rPr lang="en-US" sz="1996"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OECD</a:t>
            </a:r>
            <a:r>
              <a:rPr lang="he-IL" sz="1996"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 2017*</a:t>
            </a:r>
          </a:p>
        </c:rich>
      </c:tx>
      <c:layout/>
      <c:overlay val="0"/>
      <c:spPr>
        <a:noFill/>
        <a:ln>
          <a:noFill/>
        </a:ln>
        <a:effectLst/>
      </c:spPr>
    </c:title>
    <c:autoTitleDeleted val="0"/>
    <c:plotArea>
      <c:layout/>
      <c:barChart>
        <c:barDir val="col"/>
        <c:grouping val="clustered"/>
        <c:varyColors val="0"/>
        <c:ser>
          <c:idx val="0"/>
          <c:order val="0"/>
          <c:tx>
            <c:strRef>
              <c:f>'OECD.Stat export'!$B$4</c:f>
              <c:strCache>
                <c:ptCount val="1"/>
                <c:pt idx="0">
                  <c:v>2017</c:v>
                </c:pt>
              </c:strCache>
            </c:strRef>
          </c:tx>
          <c:spPr>
            <a:solidFill>
              <a:schemeClr val="bg1">
                <a:lumMod val="65000"/>
              </a:schemeClr>
            </a:solidFill>
            <a:ln>
              <a:noFill/>
            </a:ln>
            <a:effectLst/>
          </c:spPr>
          <c:invertIfNegative val="0"/>
          <c:dPt>
            <c:idx val="12"/>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2-CAD2-479E-B2B3-3784A328481D}"/>
              </c:ext>
            </c:extLst>
          </c:dPt>
          <c:dPt>
            <c:idx val="23"/>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B18D-4E74-800D-B9AD789E4AB2}"/>
              </c:ext>
            </c:extLst>
          </c:dPt>
          <c:cat>
            <c:strRef>
              <c:f>'OECD.Stat export'!$A$5:$A$29</c:f>
              <c:strCache>
                <c:ptCount val="25"/>
                <c:pt idx="0">
                  <c:v>Sweden</c:v>
                </c:pt>
                <c:pt idx="1">
                  <c:v>Italy</c:v>
                </c:pt>
                <c:pt idx="2">
                  <c:v>Belgium</c:v>
                </c:pt>
                <c:pt idx="3">
                  <c:v>Denmark</c:v>
                </c:pt>
                <c:pt idx="4">
                  <c:v>Finland</c:v>
                </c:pt>
                <c:pt idx="5">
                  <c:v>Switzerland</c:v>
                </c:pt>
                <c:pt idx="6">
                  <c:v>New Zealand</c:v>
                </c:pt>
                <c:pt idx="7">
                  <c:v>Japan</c:v>
                </c:pt>
                <c:pt idx="8">
                  <c:v>Australia</c:v>
                </c:pt>
                <c:pt idx="9">
                  <c:v>Greece</c:v>
                </c:pt>
                <c:pt idx="10">
                  <c:v>Austria</c:v>
                </c:pt>
                <c:pt idx="11">
                  <c:v>Germany</c:v>
                </c:pt>
                <c:pt idx="12">
                  <c:v>OECD countries</c:v>
                </c:pt>
                <c:pt idx="13">
                  <c:v>United Kingdom</c:v>
                </c:pt>
                <c:pt idx="14">
                  <c:v>Slovak Republic</c:v>
                </c:pt>
                <c:pt idx="15">
                  <c:v>Czech Republic</c:v>
                </c:pt>
                <c:pt idx="16">
                  <c:v>Mexico</c:v>
                </c:pt>
                <c:pt idx="17">
                  <c:v>Canada</c:v>
                </c:pt>
                <c:pt idx="18">
                  <c:v>Poland</c:v>
                </c:pt>
                <c:pt idx="19">
                  <c:v>Portugal</c:v>
                </c:pt>
                <c:pt idx="20">
                  <c:v>Chile</c:v>
                </c:pt>
                <c:pt idx="21">
                  <c:v>Ireland</c:v>
                </c:pt>
                <c:pt idx="22">
                  <c:v>Korea</c:v>
                </c:pt>
                <c:pt idx="23">
                  <c:v>Israel</c:v>
                </c:pt>
                <c:pt idx="24">
                  <c:v>United States</c:v>
                </c:pt>
              </c:strCache>
            </c:strRef>
          </c:cat>
          <c:val>
            <c:numRef>
              <c:f>'OECD.Stat export'!$B$5:$B$29</c:f>
              <c:numCache>
                <c:formatCode>#,##0.00_ ;\-#,##0.00\ </c:formatCode>
                <c:ptCount val="25"/>
                <c:pt idx="0">
                  <c:v>2.1150442477876101</c:v>
                </c:pt>
                <c:pt idx="1">
                  <c:v>2.25</c:v>
                </c:pt>
                <c:pt idx="2">
                  <c:v>2.4097626511419601</c:v>
                </c:pt>
                <c:pt idx="3">
                  <c:v>2.56347092134357</c:v>
                </c:pt>
                <c:pt idx="4">
                  <c:v>2.5713061619849502</c:v>
                </c:pt>
                <c:pt idx="5">
                  <c:v>2.6546088472434102</c:v>
                </c:pt>
                <c:pt idx="6">
                  <c:v>2.8205882352941201</c:v>
                </c:pt>
                <c:pt idx="7">
                  <c:v>2.83264826776277</c:v>
                </c:pt>
                <c:pt idx="8">
                  <c:v>3.1960000000000002</c:v>
                </c:pt>
                <c:pt idx="9">
                  <c:v>3.2</c:v>
                </c:pt>
                <c:pt idx="10">
                  <c:v>3.2187242551198598</c:v>
                </c:pt>
                <c:pt idx="11">
                  <c:v>3.3333333333333299</c:v>
                </c:pt>
                <c:pt idx="12">
                  <c:v>3.3910411413653798</c:v>
                </c:pt>
                <c:pt idx="13">
                  <c:v>3.4242709313264399</c:v>
                </c:pt>
                <c:pt idx="14">
                  <c:v>3.4408446630026002</c:v>
                </c:pt>
                <c:pt idx="15">
                  <c:v>3.4537076421381001</c:v>
                </c:pt>
                <c:pt idx="16">
                  <c:v>3.5714285714285698</c:v>
                </c:pt>
                <c:pt idx="17">
                  <c:v>3.6053459119496898</c:v>
                </c:pt>
                <c:pt idx="18">
                  <c:v>3.8088789199712201</c:v>
                </c:pt>
                <c:pt idx="19">
                  <c:v>3.82519185236184</c:v>
                </c:pt>
                <c:pt idx="20">
                  <c:v>4</c:v>
                </c:pt>
                <c:pt idx="21">
                  <c:v>4.0979188900747099</c:v>
                </c:pt>
                <c:pt idx="22">
                  <c:v>4.30238071428571</c:v>
                </c:pt>
                <c:pt idx="23">
                  <c:v>4.8617104746959603</c:v>
                </c:pt>
                <c:pt idx="24">
                  <c:v>5.0656934306569301</c:v>
                </c:pt>
              </c:numCache>
            </c:numRef>
          </c:val>
          <c:extLst xmlns:c16r2="http://schemas.microsoft.com/office/drawing/2015/06/chart">
            <c:ext xmlns:c16="http://schemas.microsoft.com/office/drawing/2014/chart" uri="{C3380CC4-5D6E-409C-BE32-E72D297353CC}">
              <c16:uniqueId val="{00000000-B18D-4E74-800D-B9AD789E4AB2}"/>
            </c:ext>
          </c:extLst>
        </c:ser>
        <c:dLbls>
          <c:showLegendKey val="0"/>
          <c:showVal val="0"/>
          <c:showCatName val="0"/>
          <c:showSerName val="0"/>
          <c:showPercent val="0"/>
          <c:showBubbleSize val="0"/>
        </c:dLbls>
        <c:gapWidth val="219"/>
        <c:overlap val="-27"/>
        <c:axId val="1471403520"/>
        <c:axId val="1429243584"/>
      </c:barChart>
      <c:catAx>
        <c:axId val="147140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429243584"/>
        <c:crosses val="autoZero"/>
        <c:auto val="1"/>
        <c:lblAlgn val="ctr"/>
        <c:lblOffset val="100"/>
        <c:noMultiLvlLbl val="0"/>
      </c:catAx>
      <c:valAx>
        <c:axId val="1429243584"/>
        <c:scaling>
          <c:orientation val="minMax"/>
        </c:scaling>
        <c:delete val="0"/>
        <c:axPos val="l"/>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4714035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e-IL"/>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0.02272</cdr:x>
      <cdr:y>0.90543</cdr:y>
    </cdr:from>
    <cdr:to>
      <cdr:x>0.95779</cdr:x>
      <cdr:y>0.98994</cdr:y>
    </cdr:to>
    <cdr:sp macro="" textlink="">
      <cdr:nvSpPr>
        <cdr:cNvPr id="6" name="TextBox 5"/>
        <cdr:cNvSpPr txBox="1"/>
      </cdr:nvSpPr>
      <cdr:spPr>
        <a:xfrm xmlns:a="http://schemas.openxmlformats.org/drawingml/2006/main">
          <a:off x="169180" y="4286252"/>
          <a:ext cx="6962820" cy="40003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rtl="1">
            <a:lnSpc>
              <a:spcPts val="1300"/>
            </a:lnSpc>
          </a:pPr>
          <a:endParaRPr lang="he-IL" sz="800" dirty="0">
            <a:effectLst/>
            <a:latin typeface="David" pitchFamily="34" charset="-79"/>
            <a:cs typeface="David" pitchFamily="34" charset="-79"/>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0.07503</cdr:x>
      <cdr:y>0</cdr:y>
    </cdr:from>
    <cdr:to>
      <cdr:x>0.10782</cdr:x>
      <cdr:y>0.06489</cdr:y>
    </cdr:to>
    <cdr:sp macro="" textlink="">
      <cdr:nvSpPr>
        <cdr:cNvPr id="2" name="TextBox 1"/>
        <cdr:cNvSpPr txBox="1"/>
      </cdr:nvSpPr>
      <cdr:spPr>
        <a:xfrm xmlns:a="http://schemas.openxmlformats.org/drawingml/2006/main">
          <a:off x="581452" y="0"/>
          <a:ext cx="254107" cy="21544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he-IL" sz="1100"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0.0052</cdr:x>
      <cdr:y>0.79664</cdr:y>
    </cdr:from>
    <cdr:to>
      <cdr:x>0.0595</cdr:x>
      <cdr:y>0.98895</cdr:y>
    </cdr:to>
    <cdr:sp macro="" textlink="">
      <cdr:nvSpPr>
        <cdr:cNvPr id="5" name="TextBox 4"/>
        <cdr:cNvSpPr txBox="1"/>
      </cdr:nvSpPr>
      <cdr:spPr>
        <a:xfrm xmlns:a="http://schemas.openxmlformats.org/drawingml/2006/main">
          <a:off x="50426" y="4038601"/>
          <a:ext cx="526676" cy="97491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endParaRPr lang="en-GB" sz="900" b="0"/>
        </a:p>
      </cdr:txBody>
    </cdr:sp>
  </cdr:relSizeAnchor>
  <cdr:relSizeAnchor xmlns:cdr="http://schemas.openxmlformats.org/drawingml/2006/chartDrawing">
    <cdr:from>
      <cdr:x>0.50976</cdr:x>
      <cdr:y>0.09886</cdr:y>
    </cdr:from>
    <cdr:to>
      <cdr:x>0.525</cdr:x>
      <cdr:y>1</cdr:y>
    </cdr:to>
    <cdr:sp macro="" textlink="">
      <cdr:nvSpPr>
        <cdr:cNvPr id="7" name="Rectangle 6"/>
        <cdr:cNvSpPr/>
      </cdr:nvSpPr>
      <cdr:spPr>
        <a:xfrm xmlns:a="http://schemas.openxmlformats.org/drawingml/2006/main">
          <a:off x="5007160" y="453964"/>
          <a:ext cx="149693" cy="4138083"/>
        </a:xfrm>
        <a:prstGeom xmlns:a="http://schemas.openxmlformats.org/drawingml/2006/main" prst="rect">
          <a:avLst/>
        </a:prstGeom>
        <a:solidFill xmlns:a="http://schemas.openxmlformats.org/drawingml/2006/main">
          <a:schemeClr val="accent1">
            <a:alpha val="2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0.71134</cdr:x>
      <cdr:y>0.39481</cdr:y>
    </cdr:from>
    <cdr:to>
      <cdr:x>0.73557</cdr:x>
      <cdr:y>0.47775</cdr:y>
    </cdr:to>
    <cdr:sp macro="" textlink="">
      <cdr:nvSpPr>
        <cdr:cNvPr id="2" name="TextBox 1"/>
        <cdr:cNvSpPr txBox="1"/>
      </cdr:nvSpPr>
      <cdr:spPr>
        <a:xfrm xmlns:a="http://schemas.openxmlformats.org/drawingml/2006/main">
          <a:off x="5421808" y="1245344"/>
          <a:ext cx="184731" cy="261610"/>
        </a:xfrm>
        <a:prstGeom xmlns:a="http://schemas.openxmlformats.org/drawingml/2006/main" prst="rect">
          <a:avLst/>
        </a:prstGeom>
        <a:noFill xmlns:a="http://schemas.openxmlformats.org/drawingml/2006/main"/>
      </cdr:spPr>
      <cdr:txBody>
        <a:bodyPr xmlns:a="http://schemas.openxmlformats.org/drawingml/2006/main" vertOverflow="clip" wrap="none" rtlCol="1">
          <a:spAutoFit/>
        </a:bodyPr>
        <a:lstStyle xmlns:a="http://schemas.openxmlformats.org/drawingml/2006/main"/>
        <a:p xmlns:a="http://schemas.openxmlformats.org/drawingml/2006/main">
          <a:endParaRPr lang="he-IL" sz="1100" dirty="0"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7CF9EABA-D418-42C4-9FAA-659042A9E532}" type="datetimeFigureOut">
              <a:rPr lang="he-IL" smtClean="0"/>
              <a:t>י"ט/כסלו/תש"פ</a:t>
            </a:fld>
            <a:endParaRPr lang="he-IL"/>
          </a:p>
        </p:txBody>
      </p:sp>
      <p:sp>
        <p:nvSpPr>
          <p:cNvPr id="4" name="מציין מיקום של כותרת תחתונה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A0561C04-AA9F-4F4F-A86E-5438F0C1F4C1}" type="slidenum">
              <a:rPr lang="he-IL" smtClean="0"/>
              <a:t>‹#›</a:t>
            </a:fld>
            <a:endParaRPr lang="he-IL"/>
          </a:p>
        </p:txBody>
      </p:sp>
    </p:spTree>
    <p:extLst>
      <p:ext uri="{BB962C8B-B14F-4D97-AF65-F5344CB8AC3E}">
        <p14:creationId xmlns:p14="http://schemas.microsoft.com/office/powerpoint/2010/main" val="1972825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6332"/>
          </a:xfrm>
          <a:prstGeom prst="rect">
            <a:avLst/>
          </a:prstGeom>
        </p:spPr>
        <p:txBody>
          <a:bodyPr vert="horz" lIns="91440" tIns="45720" rIns="91440" bIns="45720" rtlCol="1"/>
          <a:lstStyle>
            <a:lvl1pPr algn="l">
              <a:defRPr sz="1200"/>
            </a:lvl1pPr>
          </a:lstStyle>
          <a:p>
            <a:fld id="{3B7F34ED-3DAE-4DB8-AC27-25C0E6641E75}" type="datetimeFigureOut">
              <a:rPr lang="he-IL" smtClean="0"/>
              <a:t>י"ט/כסלו/תש"פ</a:t>
            </a:fld>
            <a:endParaRPr lang="he-IL"/>
          </a:p>
        </p:txBody>
      </p:sp>
      <p:sp>
        <p:nvSpPr>
          <p:cNvPr id="4" name="מציין מיקום של תמונת שקופית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15153"/>
            <a:ext cx="5438140" cy="4466987"/>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583"/>
            <a:ext cx="2945659" cy="496332"/>
          </a:xfrm>
          <a:prstGeom prst="rect">
            <a:avLst/>
          </a:prstGeom>
        </p:spPr>
        <p:txBody>
          <a:bodyPr vert="horz" lIns="91440" tIns="45720" rIns="91440" bIns="45720" rtlCol="1" anchor="b"/>
          <a:lstStyle>
            <a:lvl1pPr algn="l">
              <a:defRPr sz="1200"/>
            </a:lvl1pPr>
          </a:lstStyle>
          <a:p>
            <a:fld id="{2A15F5D4-D4AB-49C5-BD42-5CE84AE488D8}" type="slidenum">
              <a:rPr lang="he-IL" smtClean="0"/>
              <a:t>‹#›</a:t>
            </a:fld>
            <a:endParaRPr lang="he-IL"/>
          </a:p>
        </p:txBody>
      </p:sp>
    </p:spTree>
    <p:extLst>
      <p:ext uri="{BB962C8B-B14F-4D97-AF65-F5344CB8AC3E}">
        <p14:creationId xmlns:p14="http://schemas.microsoft.com/office/powerpoint/2010/main" val="6905480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18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4464D9D-65BD-424E-AC0D-2CAF91BFF447}" type="slidenum">
              <a:rPr lang="he-IL" smtClean="0"/>
              <a:t>16</a:t>
            </a:fld>
            <a:endParaRPr lang="he-IL"/>
          </a:p>
        </p:txBody>
      </p:sp>
    </p:spTree>
    <p:extLst>
      <p:ext uri="{BB962C8B-B14F-4D97-AF65-F5344CB8AC3E}">
        <p14:creationId xmlns:p14="http://schemas.microsoft.com/office/powerpoint/2010/main" val="229437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4464D9D-65BD-424E-AC0D-2CAF91BFF447}" type="slidenum">
              <a:rPr lang="he-IL" smtClean="0"/>
              <a:t>19</a:t>
            </a:fld>
            <a:endParaRPr lang="he-IL"/>
          </a:p>
        </p:txBody>
      </p:sp>
    </p:spTree>
    <p:extLst>
      <p:ext uri="{BB962C8B-B14F-4D97-AF65-F5344CB8AC3E}">
        <p14:creationId xmlns:p14="http://schemas.microsoft.com/office/powerpoint/2010/main" val="133038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מציין מיקום של תמונת שקופית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מציין מיקום של הערות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dirty="0"/>
              <a:t>OECD classification 1. Public employment services and administration 1.1 Placement and related services 1.2 Benefit administration 1.3 Other 2. Training 2.1 Institutional training 2.2 Workplace training 2.3 Alternate training 2.4 Special support for apprenticeship 4. Employment incentives 4.1 Recruitment incentives 4.2 Employment maintenance incentives 4.3 Job rotation and job sharing 5. Sheltered and supported employment and rehabilitation 5.1 Sheltered and supported employment 5.2 Rehabilitation 6. Direct job creation 7. Start-up incentives 8. Out-of-work income maintenance and support 8.1 Full unemployment benefits 8.1.1. Unemployment insurance 8.1.2. Unemployment assistance 8.2 Partial unemployment benefits 8.3 Part-time unemployment benefits 8.4 Redundancy compensation 8.5 Bankruptcy compensation 9. Early retirement</a:t>
            </a:r>
          </a:p>
        </p:txBody>
      </p:sp>
      <p:sp>
        <p:nvSpPr>
          <p:cNvPr id="3789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E07B3E9-20F5-4D6E-995E-491A7077946E}" type="slidenum">
              <a:rPr lang="he-IL" altLang="he-IL" smtClean="0">
                <a:latin typeface="Arial" panose="020B0604020202020204" pitchFamily="34" charset="0"/>
              </a:rPr>
              <a:pPr/>
              <a:t>21</a:t>
            </a:fld>
            <a:endParaRPr lang="he-IL" altLang="he-IL">
              <a:latin typeface="Arial" panose="020B0604020202020204" pitchFamily="34" charset="0"/>
            </a:endParaRPr>
          </a:p>
        </p:txBody>
      </p:sp>
    </p:spTree>
    <p:extLst>
      <p:ext uri="{BB962C8B-B14F-4D97-AF65-F5344CB8AC3E}">
        <p14:creationId xmlns:p14="http://schemas.microsoft.com/office/powerpoint/2010/main" val="135339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566738" y="874713"/>
            <a:ext cx="7785101" cy="4379912"/>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608B593-DC7C-4FEA-988C-23E1DCC701E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47416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dirty="0"/>
          </a:p>
        </p:txBody>
      </p:sp>
      <p:sp>
        <p:nvSpPr>
          <p:cNvPr id="3994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F8C456-CD60-4877-8A38-997007266659}" type="slidenum">
              <a:rPr lang="he-IL" altLang="he-IL" smtClean="0">
                <a:latin typeface="Arial" panose="020B0604020202020204" pitchFamily="34" charset="0"/>
              </a:rPr>
              <a:pPr/>
              <a:t>25</a:t>
            </a:fld>
            <a:endParaRPr lang="he-IL" altLang="he-IL">
              <a:latin typeface="Arial" panose="020B0604020202020204" pitchFamily="34" charset="0"/>
            </a:endParaRPr>
          </a:p>
        </p:txBody>
      </p:sp>
    </p:spTree>
    <p:extLst>
      <p:ext uri="{BB962C8B-B14F-4D97-AF65-F5344CB8AC3E}">
        <p14:creationId xmlns:p14="http://schemas.microsoft.com/office/powerpoint/2010/main" val="222306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en-US"/>
              <a:t>תיקון ספקטרום</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C03492-A024-4753-9309-CB0D01E4B513}" type="slidenum">
              <a:rPr lang="he-IL" altLang="en-US" smtClean="0">
                <a:solidFill>
                  <a:srgbClr val="000000"/>
                </a:solidFill>
                <a:latin typeface="Arial" panose="020B0604020202020204" pitchFamily="34" charset="0"/>
              </a:rPr>
              <a:pPr/>
              <a:t>27</a:t>
            </a:fld>
            <a:endParaRPr lang="he-IL"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623269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pic>
        <p:nvPicPr>
          <p:cNvPr id="11" name="Picture 3" descr="C:\Users\Matan\Desktop\std24.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517" r="615"/>
          <a:stretch/>
        </p:blipFill>
        <p:spPr bwMode="auto">
          <a:xfrm>
            <a:off x="1" y="-16930"/>
            <a:ext cx="9144000" cy="5160430"/>
          </a:xfrm>
          <a:prstGeom prst="rect">
            <a:avLst/>
          </a:prstGeom>
          <a:noFill/>
          <a:extLst>
            <a:ext uri="{909E8E84-426E-40DD-AFC4-6F175D3DCCD1}">
              <a14:hiddenFill xmlns:a14="http://schemas.microsoft.com/office/drawing/2010/main">
                <a:solidFill>
                  <a:srgbClr val="FFFFFF"/>
                </a:solidFill>
              </a14:hiddenFill>
            </a:ext>
          </a:extLst>
        </p:spPr>
      </p:pic>
      <p:sp>
        <p:nvSpPr>
          <p:cNvPr id="8" name="כותרת משנה 2"/>
          <p:cNvSpPr txBox="1">
            <a:spLocks/>
          </p:cNvSpPr>
          <p:nvPr userDrawn="1"/>
        </p:nvSpPr>
        <p:spPr>
          <a:xfrm>
            <a:off x="1143000" y="2213110"/>
            <a:ext cx="6858000" cy="1241822"/>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400" dirty="0">
              <a:ln w="19050">
                <a:solidFill>
                  <a:schemeClr val="bg1"/>
                </a:solidFill>
              </a:ln>
              <a:solidFill>
                <a:srgbClr val="2E76BB"/>
              </a:solidFill>
              <a:latin typeface="South" panose="02020003050405020304" pitchFamily="18" charset="-79"/>
              <a:cs typeface="South" panose="02020003050405020304" pitchFamily="18" charset="-79"/>
            </a:endParaRPr>
          </a:p>
        </p:txBody>
      </p:sp>
      <p:sp>
        <p:nvSpPr>
          <p:cNvPr id="23" name="מציין מיקום של תאריך 22"/>
          <p:cNvSpPr>
            <a:spLocks noGrp="1"/>
          </p:cNvSpPr>
          <p:nvPr>
            <p:ph type="dt" sz="half" idx="14"/>
          </p:nvPr>
        </p:nvSpPr>
        <p:spPr/>
        <p:txBody>
          <a:bodyPr/>
          <a:lstStyle/>
          <a:p>
            <a:fld id="{4FFD2294-1241-40AA-B4E2-F132AAC96FCC}" type="datetimeFigureOut">
              <a:rPr lang="en-US" smtClean="0"/>
              <a:t>12/17/2019</a:t>
            </a:fld>
            <a:endParaRPr lang="en-US" dirty="0"/>
          </a:p>
        </p:txBody>
      </p:sp>
      <p:sp>
        <p:nvSpPr>
          <p:cNvPr id="24" name="מציין מיקום של כותרת תחתונה 23"/>
          <p:cNvSpPr>
            <a:spLocks noGrp="1"/>
          </p:cNvSpPr>
          <p:nvPr>
            <p:ph type="ftr" sz="quarter" idx="15"/>
          </p:nvPr>
        </p:nvSpPr>
        <p:spPr/>
        <p:txBody>
          <a:bodyPr/>
          <a:lstStyle/>
          <a:p>
            <a:endParaRPr lang="en-US" dirty="0"/>
          </a:p>
        </p:txBody>
      </p:sp>
      <p:sp>
        <p:nvSpPr>
          <p:cNvPr id="25" name="מציין מיקום של מספר שקופית 24"/>
          <p:cNvSpPr>
            <a:spLocks noGrp="1"/>
          </p:cNvSpPr>
          <p:nvPr>
            <p:ph type="sldNum" sz="quarter" idx="16"/>
          </p:nvPr>
        </p:nvSpPr>
        <p:spPr/>
        <p:txBody>
          <a:bodyPr/>
          <a:lstStyle/>
          <a:p>
            <a:fld id="{4EC9479A-B1FA-41E0-B854-B67B920FB5D3}" type="slidenum">
              <a:rPr lang="en-US" smtClean="0"/>
              <a:t>‹#›</a:t>
            </a:fld>
            <a:endParaRPr lang="en-US"/>
          </a:p>
        </p:txBody>
      </p:sp>
      <p:sp>
        <p:nvSpPr>
          <p:cNvPr id="28" name="כותרת 27"/>
          <p:cNvSpPr>
            <a:spLocks noGrp="1"/>
          </p:cNvSpPr>
          <p:nvPr>
            <p:ph type="title" hasCustomPrompt="1"/>
          </p:nvPr>
        </p:nvSpPr>
        <p:spPr>
          <a:xfrm>
            <a:off x="535782" y="588170"/>
            <a:ext cx="8072436" cy="690562"/>
          </a:xfrm>
        </p:spPr>
        <p:txBody>
          <a:bodyPr/>
          <a:lstStyle>
            <a:lvl1pPr algn="ctr">
              <a:defRPr sz="4800">
                <a:solidFill>
                  <a:schemeClr val="bg1"/>
                </a:solidFill>
              </a:defRPr>
            </a:lvl1pPr>
          </a:lstStyle>
          <a:p>
            <a:pPr lvl="0"/>
            <a:r>
              <a:rPr lang="he-IL" dirty="0" smtClean="0"/>
              <a:t>כותרת ראשית</a:t>
            </a:r>
            <a:endParaRPr lang="he-IL" dirty="0"/>
          </a:p>
        </p:txBody>
      </p:sp>
      <p:sp>
        <p:nvSpPr>
          <p:cNvPr id="2048" name="מציין מיקום טקסט 2047"/>
          <p:cNvSpPr>
            <a:spLocks noGrp="1"/>
          </p:cNvSpPr>
          <p:nvPr>
            <p:ph type="body" sz="quarter" idx="17" hasCustomPrompt="1"/>
          </p:nvPr>
        </p:nvSpPr>
        <p:spPr>
          <a:xfrm>
            <a:off x="714375" y="1470422"/>
            <a:ext cx="7715250" cy="1241822"/>
          </a:xfrm>
        </p:spPr>
        <p:txBody>
          <a:bodyPr>
            <a:normAutofit/>
          </a:bodyPr>
          <a:lstStyle>
            <a:lvl1pPr marL="0" indent="0" algn="ctr">
              <a:buNone/>
              <a:defRPr sz="4400" baseline="0">
                <a:solidFill>
                  <a:schemeClr val="bg1"/>
                </a:solidFill>
              </a:defRPr>
            </a:lvl1pPr>
          </a:lstStyle>
          <a:p>
            <a:pPr lvl="0"/>
            <a:r>
              <a:rPr lang="he-IL" dirty="0" smtClean="0"/>
              <a:t>כותרת משנה</a:t>
            </a:r>
            <a:endParaRPr lang="he-IL" dirty="0"/>
          </a:p>
        </p:txBody>
      </p:sp>
      <p:sp>
        <p:nvSpPr>
          <p:cNvPr id="10" name="מציין מיקום טקסט 2047"/>
          <p:cNvSpPr>
            <a:spLocks noGrp="1"/>
          </p:cNvSpPr>
          <p:nvPr>
            <p:ph type="body" sz="quarter" idx="18" hasCustomPrompt="1"/>
          </p:nvPr>
        </p:nvSpPr>
        <p:spPr>
          <a:xfrm>
            <a:off x="714375" y="3076574"/>
            <a:ext cx="7715250" cy="550069"/>
          </a:xfrm>
        </p:spPr>
        <p:txBody>
          <a:bodyPr>
            <a:noAutofit/>
          </a:bodyPr>
          <a:lstStyle>
            <a:lvl1pPr marL="0" indent="0" algn="ctr">
              <a:lnSpc>
                <a:spcPct val="100000"/>
              </a:lnSpc>
              <a:buNone/>
              <a:defRPr sz="3200" baseline="0">
                <a:solidFill>
                  <a:schemeClr val="bg1"/>
                </a:solidFill>
              </a:defRPr>
            </a:lvl1pPr>
          </a:lstStyle>
          <a:p>
            <a:pPr lvl="0"/>
            <a:r>
              <a:rPr lang="he-IL" dirty="0" smtClean="0"/>
              <a:t>שם הדובר</a:t>
            </a:r>
            <a:endParaRPr lang="he-IL" dirty="0"/>
          </a:p>
        </p:txBody>
      </p:sp>
      <p:pic>
        <p:nvPicPr>
          <p:cNvPr id="12" name="Picture 2" descr="C:\Users\Matan\Desktop\std2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02596" y="2883432"/>
            <a:ext cx="3938809" cy="201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8086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0D016EB-2F02-4072-88F2-5603C7E5A9D6}"/>
              </a:ext>
            </a:extLst>
          </p:cNvPr>
          <p:cNvSpPr>
            <a:spLocks noGrp="1"/>
          </p:cNvSpPr>
          <p:nvPr>
            <p:ph type="ctrTitle"/>
          </p:nvPr>
        </p:nvSpPr>
        <p:spPr>
          <a:xfrm>
            <a:off x="1143000" y="841772"/>
            <a:ext cx="6858000" cy="1790700"/>
          </a:xfrm>
        </p:spPr>
        <p:txBody>
          <a:bodyPr anchor="b"/>
          <a:lstStyle>
            <a:lvl1pPr algn="ctr">
              <a:defRPr sz="4500"/>
            </a:lvl1pPr>
          </a:lstStyle>
          <a:p>
            <a:r>
              <a:rPr lang="he-IL"/>
              <a:t>לחץ כדי לערוך סגנון כותרת של תבנית בסיס</a:t>
            </a:r>
            <a:endParaRPr lang="en-IL"/>
          </a:p>
        </p:txBody>
      </p:sp>
      <p:sp>
        <p:nvSpPr>
          <p:cNvPr id="3" name="כותרת משנה 2">
            <a:extLst>
              <a:ext uri="{FF2B5EF4-FFF2-40B4-BE49-F238E27FC236}">
                <a16:creationId xmlns:a16="http://schemas.microsoft.com/office/drawing/2014/main" xmlns="" id="{DEFBE141-4C0C-4C1F-9C08-A63F9EFFED8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endParaRPr lang="en-IL"/>
          </a:p>
        </p:txBody>
      </p:sp>
      <p:sp>
        <p:nvSpPr>
          <p:cNvPr id="4" name="מציין מיקום של תאריך 3">
            <a:extLst>
              <a:ext uri="{FF2B5EF4-FFF2-40B4-BE49-F238E27FC236}">
                <a16:creationId xmlns:a16="http://schemas.microsoft.com/office/drawing/2014/main" xmlns="" id="{58683B52-71BF-4DF3-81B8-92698583249F}"/>
              </a:ext>
            </a:extLst>
          </p:cNvPr>
          <p:cNvSpPr>
            <a:spLocks noGrp="1"/>
          </p:cNvSpPr>
          <p:nvPr>
            <p:ph type="dt" sz="half" idx="10"/>
          </p:nvPr>
        </p:nvSpPr>
        <p:spPr/>
        <p:txBody>
          <a:bodyPr/>
          <a:lstStyle/>
          <a:p>
            <a:fld id="{32EE0831-3E71-4E30-986E-FE33072BCF13}" type="datetime13">
              <a:rPr lang="he-IL" smtClean="0"/>
              <a:t>17.12.2019</a:t>
            </a:fld>
            <a:endParaRPr lang="en-IL"/>
          </a:p>
        </p:txBody>
      </p:sp>
      <p:sp>
        <p:nvSpPr>
          <p:cNvPr id="5" name="מציין מיקום של כותרת תחתונה 4">
            <a:extLst>
              <a:ext uri="{FF2B5EF4-FFF2-40B4-BE49-F238E27FC236}">
                <a16:creationId xmlns:a16="http://schemas.microsoft.com/office/drawing/2014/main" xmlns="" id="{87A3E9C3-CAE1-4060-9ABB-B5EB8FE19159}"/>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xmlns="" id="{B59CF9EE-AAAF-4B26-9FA5-2325A9C6DF82}"/>
              </a:ext>
            </a:extLst>
          </p:cNvPr>
          <p:cNvSpPr>
            <a:spLocks noGrp="1"/>
          </p:cNvSpPr>
          <p:nvPr>
            <p:ph type="sldNum" sz="quarter" idx="12"/>
          </p:nvPr>
        </p:nvSpPr>
        <p:spPr/>
        <p:txBody>
          <a:bodyPr/>
          <a:lstStyle/>
          <a:p>
            <a:fld id="{EA98D56A-2392-445F-85CA-BBDB5D6B67BD}" type="slidenum">
              <a:rPr lang="en-IL" smtClean="0"/>
              <a:t>‹#›</a:t>
            </a:fld>
            <a:endParaRPr lang="en-IL"/>
          </a:p>
        </p:txBody>
      </p:sp>
    </p:spTree>
    <p:extLst>
      <p:ext uri="{BB962C8B-B14F-4D97-AF65-F5344CB8AC3E}">
        <p14:creationId xmlns:p14="http://schemas.microsoft.com/office/powerpoint/2010/main" val="353325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chemeClr val="tx1"/>
                </a:solidFill>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p:txBody>
          <a:bodyPr>
            <a:normAutofit/>
          </a:bodyPr>
          <a:lstStyle>
            <a:lvl1pPr marL="228600" indent="-228600">
              <a:buFont typeface="Wingdings" panose="05000000000000000000" pitchFamily="2" charset="2"/>
              <a:buChar char="§"/>
              <a:defRPr sz="2400">
                <a:solidFill>
                  <a:schemeClr val="tx1"/>
                </a:solidFill>
              </a:defRPr>
            </a:lvl1pPr>
            <a:lvl2pPr marL="800100" indent="-342900">
              <a:buFont typeface="Wingdings" panose="05000000000000000000" pitchFamily="2" charset="2"/>
              <a:buChar char="§"/>
              <a:defRPr sz="2000">
                <a:solidFill>
                  <a:schemeClr val="tx1"/>
                </a:solidFill>
              </a:defRPr>
            </a:lvl2pPr>
            <a:lvl3pPr marL="1143000" indent="-228600">
              <a:buFont typeface="Wingdings" panose="05000000000000000000" pitchFamily="2" charset="2"/>
              <a:buChar char="§"/>
              <a:defRPr sz="1800">
                <a:solidFill>
                  <a:schemeClr val="tx1"/>
                </a:solidFill>
              </a:defRPr>
            </a:lvl3pPr>
            <a:lvl4pPr marL="1600200" indent="-228600">
              <a:buFont typeface="Wingdings" panose="05000000000000000000" pitchFamily="2" charset="2"/>
              <a:buChar char="§"/>
              <a:defRPr sz="1600">
                <a:solidFill>
                  <a:schemeClr val="tx1"/>
                </a:solidFill>
              </a:defRPr>
            </a:lvl4pPr>
            <a:lvl5pPr marL="2057400" indent="-228600">
              <a:buFont typeface="Wingdings" panose="05000000000000000000" pitchFamily="2" charset="2"/>
              <a:buChar char="§"/>
              <a:defRPr sz="1600">
                <a:solidFill>
                  <a:schemeClr val="tx1"/>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10"/>
          </p:nvPr>
        </p:nvSpPr>
        <p:spPr/>
        <p:txBody>
          <a:bodyPr/>
          <a:lstStyle/>
          <a:p>
            <a:fld id="{4FFD2294-1241-40AA-B4E2-F132AAC96FCC}"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227062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38125" y="1103711"/>
            <a:ext cx="8658225" cy="2139553"/>
          </a:xfrm>
        </p:spPr>
        <p:txBody>
          <a:bodyPr anchor="b"/>
          <a:lstStyle>
            <a:lvl1pPr>
              <a:defRPr sz="4800">
                <a:solidFill>
                  <a:schemeClr val="tx1"/>
                </a:solidFill>
              </a:defRPr>
            </a:lvl1p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238125" y="3263505"/>
            <a:ext cx="8658225"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smtClean="0"/>
              <a:t>לחץ כדי לערוך סגנונות טקסט של תבנית בסיס</a:t>
            </a:r>
          </a:p>
        </p:txBody>
      </p:sp>
      <p:sp>
        <p:nvSpPr>
          <p:cNvPr id="4" name="Date Placeholder 3"/>
          <p:cNvSpPr>
            <a:spLocks noGrp="1"/>
          </p:cNvSpPr>
          <p:nvPr>
            <p:ph type="dt" sz="half" idx="10"/>
          </p:nvPr>
        </p:nvSpPr>
        <p:spPr/>
        <p:txBody>
          <a:bodyPr/>
          <a:lstStyle/>
          <a:p>
            <a:fld id="{4FFD2294-1241-40AA-B4E2-F132AAC96FCC}"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42933016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sz="half" idx="1"/>
          </p:nvPr>
        </p:nvSpPr>
        <p:spPr>
          <a:xfrm>
            <a:off x="228600" y="864393"/>
            <a:ext cx="4257676" cy="3768329"/>
          </a:xfrm>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Content Placeholder 3"/>
          <p:cNvSpPr>
            <a:spLocks noGrp="1"/>
          </p:cNvSpPr>
          <p:nvPr>
            <p:ph sz="half" idx="2"/>
          </p:nvPr>
        </p:nvSpPr>
        <p:spPr>
          <a:xfrm>
            <a:off x="4610100" y="864393"/>
            <a:ext cx="4276725" cy="3768329"/>
          </a:xfrm>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5" name="Date Placeholder 4"/>
          <p:cNvSpPr>
            <a:spLocks noGrp="1"/>
          </p:cNvSpPr>
          <p:nvPr>
            <p:ph type="dt" sz="half" idx="10"/>
          </p:nvPr>
        </p:nvSpPr>
        <p:spPr/>
        <p:txBody>
          <a:bodyPr/>
          <a:lstStyle/>
          <a:p>
            <a:fld id="{4FFD2294-1241-40AA-B4E2-F132AAC96FCC}"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6975657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009650" y="1"/>
            <a:ext cx="7886700" cy="714375"/>
          </a:xfrm>
        </p:spPr>
        <p:txBody>
          <a:bodyPr/>
          <a:lstStyle>
            <a:lvl1pPr>
              <a:defRPr>
                <a:solidFill>
                  <a:schemeClr val="tx1"/>
                </a:solidFill>
              </a:defRPr>
            </a:lvl1p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238125" y="839391"/>
            <a:ext cx="4260057" cy="617934"/>
          </a:xfrm>
        </p:spPr>
        <p:txBody>
          <a:bodyPr anchor="b">
            <a:noAutofit/>
          </a:bodyPr>
          <a:lstStyle>
            <a:lvl1pPr marL="0" indent="0">
              <a:lnSpc>
                <a:spcPct val="100000"/>
              </a:lnSpc>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smtClean="0"/>
              <a:t>לחץ כדי לערוך סגנונות טקסט של תבנית בסיס</a:t>
            </a:r>
          </a:p>
        </p:txBody>
      </p:sp>
      <p:sp>
        <p:nvSpPr>
          <p:cNvPr id="4" name="Content Placeholder 3"/>
          <p:cNvSpPr>
            <a:spLocks noGrp="1"/>
          </p:cNvSpPr>
          <p:nvPr>
            <p:ph sz="half" idx="2"/>
          </p:nvPr>
        </p:nvSpPr>
        <p:spPr>
          <a:xfrm>
            <a:off x="238125" y="1550194"/>
            <a:ext cx="4260057" cy="3186113"/>
          </a:xfrm>
        </p:spPr>
        <p:txBody>
          <a:bodyPr>
            <a:normAutofit/>
          </a:bodyPr>
          <a:lstStyle>
            <a:lvl1pPr marL="228600" indent="-228600">
              <a:buFont typeface="Wingdings" panose="05000000000000000000" pitchFamily="2" charset="2"/>
              <a:buChar char="§"/>
              <a:defRPr sz="2000">
                <a:solidFill>
                  <a:schemeClr val="tx1"/>
                </a:solidFill>
              </a:defRPr>
            </a:lvl1pPr>
            <a:lvl2pPr marL="685800" indent="-228600">
              <a:buFont typeface="Wingdings" panose="05000000000000000000" pitchFamily="2" charset="2"/>
              <a:buChar char="§"/>
              <a:defRPr sz="1800">
                <a:solidFill>
                  <a:schemeClr val="tx1"/>
                </a:solidFill>
              </a:defRPr>
            </a:lvl2pPr>
            <a:lvl3pPr marL="1143000" indent="-228600">
              <a:buFont typeface="Wingdings" panose="05000000000000000000" pitchFamily="2" charset="2"/>
              <a:buChar char="§"/>
              <a:defRPr sz="1600">
                <a:solidFill>
                  <a:schemeClr val="tx1"/>
                </a:solidFill>
              </a:defRPr>
            </a:lvl3pPr>
            <a:lvl4pPr marL="1600200" indent="-228600">
              <a:buFont typeface="Wingdings" panose="05000000000000000000" pitchFamily="2" charset="2"/>
              <a:buChar char="§"/>
              <a:defRPr sz="1400">
                <a:solidFill>
                  <a:schemeClr val="tx1"/>
                </a:solidFill>
              </a:defRPr>
            </a:lvl4pPr>
            <a:lvl5pPr marL="2057400" indent="-228600">
              <a:buFont typeface="Wingdings" panose="05000000000000000000" pitchFamily="2" charset="2"/>
              <a:buChar char="§"/>
              <a:defRPr sz="1400">
                <a:solidFill>
                  <a:schemeClr val="tx1"/>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5" name="Text Placeholder 4"/>
          <p:cNvSpPr>
            <a:spLocks noGrp="1"/>
          </p:cNvSpPr>
          <p:nvPr>
            <p:ph type="body" sz="quarter" idx="3"/>
          </p:nvPr>
        </p:nvSpPr>
        <p:spPr>
          <a:xfrm>
            <a:off x="4629150" y="839391"/>
            <a:ext cx="4248150" cy="617934"/>
          </a:xfrm>
        </p:spPr>
        <p:txBody>
          <a:bodyPr anchor="b">
            <a:noAutofit/>
          </a:bodyPr>
          <a:lstStyle>
            <a:lvl1pPr marL="0" indent="0">
              <a:lnSpc>
                <a:spcPct val="100000"/>
              </a:lnSpc>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smtClean="0"/>
              <a:t>לחץ כדי לערוך סגנונות טקסט של תבנית בסיס</a:t>
            </a:r>
          </a:p>
        </p:txBody>
      </p:sp>
      <p:sp>
        <p:nvSpPr>
          <p:cNvPr id="6" name="Content Placeholder 5"/>
          <p:cNvSpPr>
            <a:spLocks noGrp="1"/>
          </p:cNvSpPr>
          <p:nvPr>
            <p:ph sz="quarter" idx="4"/>
          </p:nvPr>
        </p:nvSpPr>
        <p:spPr>
          <a:xfrm>
            <a:off x="4629150" y="1550194"/>
            <a:ext cx="4248150" cy="3193256"/>
          </a:xfrm>
        </p:spPr>
        <p:txBody>
          <a:bodyPr>
            <a:normAutofit/>
          </a:bodyPr>
          <a:lstStyle>
            <a:lvl1pPr marL="228600" indent="-228600">
              <a:buFont typeface="Wingdings" panose="05000000000000000000" pitchFamily="2" charset="2"/>
              <a:buChar char="§"/>
              <a:defRPr sz="2000">
                <a:solidFill>
                  <a:schemeClr val="tx1"/>
                </a:solidFill>
              </a:defRPr>
            </a:lvl1pPr>
            <a:lvl2pPr marL="685800" indent="-228600">
              <a:buFont typeface="Wingdings" panose="05000000000000000000" pitchFamily="2" charset="2"/>
              <a:buChar char="§"/>
              <a:defRPr sz="1800">
                <a:solidFill>
                  <a:schemeClr val="tx1"/>
                </a:solidFill>
              </a:defRPr>
            </a:lvl2pPr>
            <a:lvl3pPr marL="1143000" indent="-228600">
              <a:buFont typeface="Wingdings" panose="05000000000000000000" pitchFamily="2" charset="2"/>
              <a:buChar char="§"/>
              <a:defRPr sz="1600">
                <a:solidFill>
                  <a:schemeClr val="tx1"/>
                </a:solidFill>
              </a:defRPr>
            </a:lvl3pPr>
            <a:lvl4pPr marL="1600200" indent="-228600">
              <a:buFont typeface="Wingdings" panose="05000000000000000000" pitchFamily="2" charset="2"/>
              <a:buChar char="§"/>
              <a:defRPr sz="1400">
                <a:solidFill>
                  <a:schemeClr val="tx1"/>
                </a:solidFill>
              </a:defRPr>
            </a:lvl4pPr>
            <a:lvl5pPr marL="2057400" indent="-228600">
              <a:buFont typeface="Wingdings" panose="05000000000000000000" pitchFamily="2" charset="2"/>
              <a:buChar char="§"/>
              <a:defRPr sz="1400">
                <a:solidFill>
                  <a:schemeClr val="tx1"/>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7" name="Date Placeholder 6"/>
          <p:cNvSpPr>
            <a:spLocks noGrp="1"/>
          </p:cNvSpPr>
          <p:nvPr>
            <p:ph type="dt" sz="half" idx="10"/>
          </p:nvPr>
        </p:nvSpPr>
        <p:spPr/>
        <p:txBody>
          <a:bodyPr/>
          <a:lstStyle/>
          <a:p>
            <a:fld id="{4FFD2294-1241-40AA-B4E2-F132AAC96FCC}" type="datetimeFigureOut">
              <a:rPr lang="en-US" smtClean="0"/>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13226394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chemeClr val="tx1"/>
                </a:solidFill>
              </a:defRPr>
            </a:lvl1pPr>
          </a:lstStyle>
          <a:p>
            <a:r>
              <a:rPr lang="he-IL" dirty="0"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FFD2294-1241-40AA-B4E2-F132AAC96FCC}" type="datetimeFigureOut">
              <a:rPr lang="en-US" smtClean="0"/>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21444084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D2294-1241-40AA-B4E2-F132AAC96FCC}" type="datetimeFigureOut">
              <a:rPr lang="en-US" smtClean="0"/>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5765966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38125" y="750094"/>
            <a:ext cx="3505200" cy="1385887"/>
          </a:xfrm>
        </p:spPr>
        <p:txBody>
          <a:bodyPr anchor="t"/>
          <a:lstStyle>
            <a:lvl1pPr>
              <a:defRPr sz="2800">
                <a:solidFill>
                  <a:schemeClr val="tx1"/>
                </a:solidFill>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a:xfrm>
            <a:off x="3887391" y="740570"/>
            <a:ext cx="4989909" cy="4038599"/>
          </a:xfrm>
        </p:spPr>
        <p:txBody>
          <a:bodyPr>
            <a:normAutofit/>
          </a:bodyPr>
          <a:lstStyle>
            <a:lvl1pPr marL="228600" indent="-228600">
              <a:buFont typeface="Wingdings" panose="05000000000000000000" pitchFamily="2" charset="2"/>
              <a:buChar char="§"/>
              <a:defRPr sz="2400">
                <a:solidFill>
                  <a:schemeClr val="tx1"/>
                </a:solidFill>
              </a:defRPr>
            </a:lvl1pPr>
            <a:lvl2pPr marL="685800" indent="-228600">
              <a:buFont typeface="Wingdings" panose="05000000000000000000" pitchFamily="2" charset="2"/>
              <a:buChar char="§"/>
              <a:defRPr sz="2000">
                <a:solidFill>
                  <a:schemeClr val="tx1"/>
                </a:solidFill>
              </a:defRPr>
            </a:lvl2pPr>
            <a:lvl3pPr marL="1143000" indent="-228600">
              <a:buFont typeface="Wingdings" panose="05000000000000000000" pitchFamily="2" charset="2"/>
              <a:buChar char="§"/>
              <a:defRPr sz="1800">
                <a:solidFill>
                  <a:schemeClr val="tx1"/>
                </a:solidFill>
              </a:defRPr>
            </a:lvl3pPr>
            <a:lvl4pPr marL="1600200" indent="-228600">
              <a:buFont typeface="Wingdings" panose="05000000000000000000" pitchFamily="2" charset="2"/>
              <a:buChar char="§"/>
              <a:defRPr sz="1600">
                <a:solidFill>
                  <a:schemeClr val="tx1"/>
                </a:solidFill>
              </a:defRPr>
            </a:lvl4pPr>
            <a:lvl5pPr marL="2057400" indent="-228600">
              <a:buFont typeface="Wingdings" panose="05000000000000000000" pitchFamily="2" charset="2"/>
              <a:buChar char="§"/>
              <a:defRPr sz="1600">
                <a:solidFill>
                  <a:schemeClr val="tx1"/>
                </a:solidFill>
              </a:defRPr>
            </a:lvl5pPr>
            <a:lvl6pPr>
              <a:defRPr sz="2000"/>
            </a:lvl6pPr>
            <a:lvl7pPr>
              <a:defRPr sz="2000"/>
            </a:lvl7pPr>
            <a:lvl8pPr>
              <a:defRPr sz="2000"/>
            </a:lvl8pPr>
            <a:lvl9pPr>
              <a:defRPr sz="2000"/>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Text Placeholder 3"/>
          <p:cNvSpPr>
            <a:spLocks noGrp="1"/>
          </p:cNvSpPr>
          <p:nvPr>
            <p:ph type="body" sz="half" idx="2"/>
          </p:nvPr>
        </p:nvSpPr>
        <p:spPr>
          <a:xfrm>
            <a:off x="238125" y="2221706"/>
            <a:ext cx="3505200" cy="2543175"/>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dirty="0" smtClean="0"/>
              <a:t>לחץ כדי לערוך סגנונות טקסט של תבנית בסיס</a:t>
            </a:r>
          </a:p>
        </p:txBody>
      </p:sp>
      <p:sp>
        <p:nvSpPr>
          <p:cNvPr id="5" name="Date Placeholder 4"/>
          <p:cNvSpPr>
            <a:spLocks noGrp="1"/>
          </p:cNvSpPr>
          <p:nvPr>
            <p:ph type="dt" sz="half" idx="10"/>
          </p:nvPr>
        </p:nvSpPr>
        <p:spPr/>
        <p:txBody>
          <a:bodyPr/>
          <a:lstStyle/>
          <a:p>
            <a:fld id="{4FFD2294-1241-40AA-B4E2-F132AAC96FCC}"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36001620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47650" y="828675"/>
            <a:ext cx="3495675" cy="1278731"/>
          </a:xfrm>
        </p:spPr>
        <p:txBody>
          <a:bodyPr anchor="t"/>
          <a:lstStyle>
            <a:lvl1pPr>
              <a:defRPr sz="2800">
                <a:solidFill>
                  <a:schemeClr val="tx1"/>
                </a:solidFill>
              </a:defRPr>
            </a:lvl1pPr>
          </a:lstStyle>
          <a:p>
            <a:r>
              <a:rPr lang="he-IL" dirty="0"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821532"/>
            <a:ext cx="4989909" cy="3907631"/>
          </a:xfrm>
        </p:spPr>
        <p:txBody>
          <a:bodyPr anchor="t">
            <a:normAutofit/>
          </a:bodyPr>
          <a:lstStyle>
            <a:lvl1pPr marL="0" indent="0">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247650" y="2178844"/>
            <a:ext cx="3495675" cy="253603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dirty="0" smtClean="0"/>
              <a:t>לחץ כדי לערוך סגנונות טקסט של תבנית בסיס</a:t>
            </a:r>
          </a:p>
        </p:txBody>
      </p:sp>
      <p:sp>
        <p:nvSpPr>
          <p:cNvPr id="5" name="Date Placeholder 4"/>
          <p:cNvSpPr>
            <a:spLocks noGrp="1"/>
          </p:cNvSpPr>
          <p:nvPr>
            <p:ph type="dt" sz="half" idx="10"/>
          </p:nvPr>
        </p:nvSpPr>
        <p:spPr/>
        <p:txBody>
          <a:bodyPr/>
          <a:lstStyle/>
          <a:p>
            <a:fld id="{4FFD2294-1241-40AA-B4E2-F132AAC96FCC}"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33565345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3" descr="C:\Users\matana\Desktop\std3.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17063" b="18215"/>
          <a:stretch/>
        </p:blipFill>
        <p:spPr bwMode="auto">
          <a:xfrm flipV="1">
            <a:off x="-1" y="2108506"/>
            <a:ext cx="9144001" cy="30349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9075" y="9526"/>
            <a:ext cx="8686800" cy="690562"/>
          </a:xfrm>
          <a:prstGeom prst="rect">
            <a:avLst/>
          </a:prstGeom>
        </p:spPr>
        <p:txBody>
          <a:bodyPr vert="horz" lIns="91440" tIns="45720" rIns="91440" bIns="45720" rtlCol="0" anchor="ctr">
            <a:noAutofit/>
          </a:bodyPr>
          <a:lstStyle/>
          <a:p>
            <a:r>
              <a:rPr lang="he-IL" dirty="0" smtClean="0"/>
              <a:t>לחץ כדי לערוך כותרת</a:t>
            </a:r>
            <a:endParaRPr lang="en-US" dirty="0"/>
          </a:p>
        </p:txBody>
      </p:sp>
      <p:sp>
        <p:nvSpPr>
          <p:cNvPr id="3" name="Text Placeholder 2"/>
          <p:cNvSpPr>
            <a:spLocks noGrp="1"/>
          </p:cNvSpPr>
          <p:nvPr>
            <p:ph type="body" idx="1"/>
          </p:nvPr>
        </p:nvSpPr>
        <p:spPr>
          <a:xfrm>
            <a:off x="238125" y="878682"/>
            <a:ext cx="8658225" cy="3850481"/>
          </a:xfrm>
          <a:prstGeom prst="rect">
            <a:avLst/>
          </a:prstGeom>
        </p:spPr>
        <p:txBody>
          <a:bodyPr vert="horz" lIns="91440" tIns="45720" rIns="91440" bIns="45720" rtlCol="0">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2"/>
          </p:nvPr>
        </p:nvSpPr>
        <p:spPr>
          <a:xfrm>
            <a:off x="685801" y="4917283"/>
            <a:ext cx="1193833" cy="226218"/>
          </a:xfrm>
          <a:prstGeom prst="rect">
            <a:avLst/>
          </a:prstGeom>
        </p:spPr>
        <p:txBody>
          <a:bodyPr vert="horz" lIns="91440" tIns="45720" rIns="91440" bIns="45720" rtlCol="0" anchor="b"/>
          <a:lstStyle>
            <a:lvl1pPr algn="l">
              <a:defRPr sz="1200">
                <a:solidFill>
                  <a:schemeClr val="tx1">
                    <a:tint val="75000"/>
                  </a:schemeClr>
                </a:solidFill>
              </a:defRPr>
            </a:lvl1pPr>
          </a:lstStyle>
          <a:p>
            <a:fld id="{4FFD2294-1241-40AA-B4E2-F132AAC96FCC}" type="datetimeFigureOut">
              <a:rPr lang="en-US" smtClean="0"/>
              <a:t>12/17/2019</a:t>
            </a:fld>
            <a:endParaRPr lang="en-US" dirty="0"/>
          </a:p>
        </p:txBody>
      </p:sp>
      <p:sp>
        <p:nvSpPr>
          <p:cNvPr id="5" name="Footer Placeholder 4"/>
          <p:cNvSpPr>
            <a:spLocks noGrp="1"/>
          </p:cNvSpPr>
          <p:nvPr>
            <p:ph type="ftr" sz="quarter" idx="3"/>
          </p:nvPr>
        </p:nvSpPr>
        <p:spPr>
          <a:xfrm>
            <a:off x="1885950" y="4917283"/>
            <a:ext cx="5486400" cy="226218"/>
          </a:xfrm>
          <a:prstGeom prst="rect">
            <a:avLst/>
          </a:prstGeom>
        </p:spPr>
        <p:txBody>
          <a:bodyPr vert="horz" lIns="91440" tIns="45720" rIns="91440" bIns="45720" rtlCol="0" anchor="b"/>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991475" y="4917283"/>
            <a:ext cx="1133475" cy="226218"/>
          </a:xfrm>
          <a:prstGeom prst="rect">
            <a:avLst/>
          </a:prstGeom>
        </p:spPr>
        <p:txBody>
          <a:bodyPr vert="horz" lIns="91440" tIns="45720" rIns="91440" bIns="45720" rtlCol="0" anchor="b"/>
          <a:lstStyle>
            <a:lvl1pPr algn="r">
              <a:defRPr sz="1200">
                <a:solidFill>
                  <a:schemeClr val="tx1">
                    <a:tint val="75000"/>
                  </a:schemeClr>
                </a:solidFill>
              </a:defRPr>
            </a:lvl1pPr>
          </a:lstStyle>
          <a:p>
            <a:fld id="{4EC9479A-B1FA-41E0-B854-B67B920FB5D3}" type="slidenum">
              <a:rPr lang="en-US" smtClean="0"/>
              <a:t>‹#›</a:t>
            </a:fld>
            <a:endParaRPr lang="en-US"/>
          </a:p>
        </p:txBody>
      </p:sp>
      <p:pic>
        <p:nvPicPr>
          <p:cNvPr id="1030" name="Picture 6" descr="C:\Users\matana\Desktop\std5.pn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73555" r="24020"/>
          <a:stretch/>
        </p:blipFill>
        <p:spPr bwMode="auto">
          <a:xfrm>
            <a:off x="1" y="4618487"/>
            <a:ext cx="2647949" cy="47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56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r" defTabSz="914400" rtl="1"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150000"/>
        </a:lnSpc>
        <a:spcBef>
          <a:spcPts val="1000"/>
        </a:spcBef>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150000"/>
        </a:lnSpc>
        <a:spcBef>
          <a:spcPts val="5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150000"/>
        </a:lnSpc>
        <a:spcBef>
          <a:spcPts val="500"/>
        </a:spcBef>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150000"/>
        </a:lnSpc>
        <a:spcBef>
          <a:spcPts val="5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150000"/>
        </a:lnSpc>
        <a:spcBef>
          <a:spcPts val="5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3.bin"/><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תוכן 7"/>
          <p:cNvSpPr txBox="1">
            <a:spLocks/>
          </p:cNvSpPr>
          <p:nvPr/>
        </p:nvSpPr>
        <p:spPr>
          <a:xfrm>
            <a:off x="942448" y="2301642"/>
            <a:ext cx="6336058" cy="1093502"/>
          </a:xfrm>
          <a:prstGeom prst="rect">
            <a:avLst/>
          </a:prstGeom>
        </p:spPr>
        <p:txBody>
          <a:bodyPr>
            <a:normAutofit fontScale="85000" lnSpcReduction="10000"/>
          </a:bodyPr>
          <a:lstStyle>
            <a:lvl1pPr marL="228600" indent="-228600" algn="r" defTabSz="914400" rtl="1" eaLnBrk="1" latinLnBrk="0" hangingPunct="1">
              <a:lnSpc>
                <a:spcPct val="150000"/>
              </a:lnSpc>
              <a:spcBef>
                <a:spcPts val="1000"/>
              </a:spcBef>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150000"/>
              </a:lnSpc>
              <a:spcBef>
                <a:spcPts val="5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150000"/>
              </a:lnSpc>
              <a:spcBef>
                <a:spcPts val="500"/>
              </a:spcBef>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150000"/>
              </a:lnSpc>
              <a:spcBef>
                <a:spcPts val="5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150000"/>
              </a:lnSpc>
              <a:spcBef>
                <a:spcPts val="5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dirty="0" smtClean="0">
                <a:solidFill>
                  <a:schemeClr val="bg1"/>
                </a:solidFill>
              </a:rPr>
              <a:t>פרופ' קרנית </a:t>
            </a:r>
            <a:r>
              <a:rPr lang="he-IL" dirty="0" err="1" smtClean="0">
                <a:solidFill>
                  <a:schemeClr val="bg1"/>
                </a:solidFill>
              </a:rPr>
              <a:t>פלוג</a:t>
            </a:r>
            <a:endParaRPr lang="he-IL" dirty="0" smtClean="0">
              <a:solidFill>
                <a:schemeClr val="bg1"/>
              </a:solidFill>
            </a:endParaRPr>
          </a:p>
          <a:p>
            <a:pPr>
              <a:spcBef>
                <a:spcPct val="0"/>
              </a:spcBef>
            </a:pPr>
            <a:r>
              <a:rPr lang="he-IL" altLang="he-IL" dirty="0" smtClean="0">
                <a:solidFill>
                  <a:schemeClr val="bg1"/>
                </a:solidFill>
              </a:rPr>
              <a:t>המכון הישראלי לדמוקרטיה והאוניברסיטה העברית</a:t>
            </a:r>
            <a:endParaRPr lang="en-US" altLang="he-IL" dirty="0" smtClean="0">
              <a:solidFill>
                <a:schemeClr val="bg1"/>
              </a:solidFill>
            </a:endParaRPr>
          </a:p>
          <a:p>
            <a:endParaRPr lang="he-IL" dirty="0">
              <a:solidFill>
                <a:schemeClr val="bg1"/>
              </a:solidFill>
            </a:endParaRPr>
          </a:p>
        </p:txBody>
      </p:sp>
      <p:sp>
        <p:nvSpPr>
          <p:cNvPr id="11" name="כותרת 5"/>
          <p:cNvSpPr txBox="1">
            <a:spLocks/>
          </p:cNvSpPr>
          <p:nvPr/>
        </p:nvSpPr>
        <p:spPr>
          <a:xfrm>
            <a:off x="1193416" y="726727"/>
            <a:ext cx="6334472" cy="1102519"/>
          </a:xfrm>
          <a:prstGeom prst="rect">
            <a:avLst/>
          </a:prstGeom>
        </p:spPr>
        <p:txBody>
          <a:bodyPr vert="horz" lIns="91440" tIns="45720" rIns="91440" bIns="45720" rtlCol="0" anchor="ctr">
            <a:noAutofit/>
          </a:bodyPr>
          <a:lstStyle>
            <a:lvl1pPr algn="ctr" defTabSz="914400" rtl="1" eaLnBrk="1" latinLnBrk="0" hangingPunct="1">
              <a:lnSpc>
                <a:spcPct val="90000"/>
              </a:lnSpc>
              <a:spcBef>
                <a:spcPct val="0"/>
              </a:spcBef>
              <a:buNone/>
              <a:defRPr sz="48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he-IL" sz="3200" dirty="0" smtClean="0"/>
              <a:t/>
            </a:r>
            <a:br>
              <a:rPr lang="he-IL" sz="3200" dirty="0" smtClean="0"/>
            </a:br>
            <a:r>
              <a:rPr lang="he-IL" sz="3200" dirty="0" smtClean="0"/>
              <a:t>על </a:t>
            </a:r>
            <a:r>
              <a:rPr lang="he-IL" sz="3200" dirty="0" err="1" smtClean="0"/>
              <a:t>פיריון</a:t>
            </a:r>
            <a:r>
              <a:rPr lang="he-IL" sz="3200" dirty="0" smtClean="0"/>
              <a:t>, חינוך, ואי </a:t>
            </a:r>
            <a:r>
              <a:rPr lang="he-IL" sz="3200" dirty="0" err="1" smtClean="0"/>
              <a:t>שיוויון</a:t>
            </a:r>
            <a:endParaRPr lang="he-IL" sz="800" dirty="0"/>
          </a:p>
        </p:txBody>
      </p:sp>
    </p:spTree>
    <p:extLst>
      <p:ext uri="{BB962C8B-B14F-4D97-AF65-F5344CB8AC3E}">
        <p14:creationId xmlns:p14="http://schemas.microsoft.com/office/powerpoint/2010/main" val="4154169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55641" y="273040"/>
            <a:ext cx="8658225" cy="3850481"/>
          </a:xfrm>
        </p:spPr>
        <p:txBody>
          <a:bodyPr>
            <a:normAutofit/>
          </a:bodyPr>
          <a:lstStyle/>
          <a:p>
            <a:pPr marL="0" indent="0">
              <a:buNone/>
            </a:pPr>
            <a:endParaRPr lang="he-IL" sz="4000" dirty="0">
              <a:solidFill>
                <a:srgbClr val="0070C0"/>
              </a:solidFill>
            </a:endParaRPr>
          </a:p>
          <a:p>
            <a:pPr marL="0" indent="0">
              <a:buNone/>
            </a:pPr>
            <a:endParaRPr lang="he-IL" sz="4000" dirty="0">
              <a:solidFill>
                <a:srgbClr val="0070C0"/>
              </a:solidFill>
            </a:endParaRPr>
          </a:p>
          <a:p>
            <a:pPr marL="0" indent="0">
              <a:buNone/>
            </a:pPr>
            <a:r>
              <a:rPr lang="he-IL" sz="4000" dirty="0">
                <a:solidFill>
                  <a:srgbClr val="0070C0"/>
                </a:solidFill>
              </a:rPr>
              <a:t>		</a:t>
            </a:r>
            <a:r>
              <a:rPr lang="he-IL" sz="4000" dirty="0">
                <a:solidFill>
                  <a:schemeClr val="accent1">
                    <a:lumMod val="50000"/>
                  </a:schemeClr>
                </a:solidFill>
              </a:rPr>
              <a:t>פערים</a:t>
            </a:r>
          </a:p>
        </p:txBody>
      </p:sp>
      <p:sp>
        <p:nvSpPr>
          <p:cNvPr id="2" name="מציין מיקום של מספר שקופית 1"/>
          <p:cNvSpPr>
            <a:spLocks noGrp="1"/>
          </p:cNvSpPr>
          <p:nvPr>
            <p:ph type="sldNum" sz="quarter" idx="12"/>
          </p:nvPr>
        </p:nvSpPr>
        <p:spPr/>
        <p:txBody>
          <a:bodyPr/>
          <a:lstStyle/>
          <a:p>
            <a:fld id="{2728996E-20F9-4A33-A5A8-B5E899F899D4}" type="slidenum">
              <a:rPr lang="he-IL" smtClean="0"/>
              <a:t>10</a:t>
            </a:fld>
            <a:endParaRPr lang="he-IL"/>
          </a:p>
        </p:txBody>
      </p:sp>
    </p:spTree>
    <p:extLst>
      <p:ext uri="{BB962C8B-B14F-4D97-AF65-F5344CB8AC3E}">
        <p14:creationId xmlns:p14="http://schemas.microsoft.com/office/powerpoint/2010/main" val="2625291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90CFF10-36C3-42E9-BA2B-B2DF4C4FF695}"/>
              </a:ext>
            </a:extLst>
          </p:cNvPr>
          <p:cNvSpPr>
            <a:spLocks noGrp="1"/>
          </p:cNvSpPr>
          <p:nvPr>
            <p:ph type="title"/>
          </p:nvPr>
        </p:nvSpPr>
        <p:spPr>
          <a:xfrm>
            <a:off x="251520" y="144562"/>
            <a:ext cx="7992888" cy="637580"/>
          </a:xfrm>
        </p:spPr>
        <p:txBody>
          <a:bodyPr/>
          <a:lstStyle/>
          <a:p>
            <a:pPr algn="ctr" rtl="1"/>
            <a:r>
              <a:rPr lang="he-IL" sz="2500" dirty="0">
                <a:solidFill>
                  <a:schemeClr val="accent1"/>
                </a:solidFill>
                <a:cs typeface="+mn-cs"/>
              </a:rPr>
              <a:t>הפריון היחסי נמוך יותר בענפים </a:t>
            </a:r>
            <a:br>
              <a:rPr lang="he-IL" sz="2500" dirty="0">
                <a:solidFill>
                  <a:schemeClr val="accent1"/>
                </a:solidFill>
                <a:cs typeface="+mn-cs"/>
              </a:rPr>
            </a:br>
            <a:r>
              <a:rPr lang="he-IL" sz="2500" dirty="0">
                <a:solidFill>
                  <a:schemeClr val="accent1"/>
                </a:solidFill>
                <a:cs typeface="+mn-cs"/>
              </a:rPr>
              <a:t>בעלי אופי מקומי יותר</a:t>
            </a:r>
            <a:endParaRPr lang="x-none" sz="2500" dirty="0">
              <a:solidFill>
                <a:schemeClr val="accent1"/>
              </a:solidFill>
              <a:cs typeface="+mn-cs"/>
            </a:endParaRPr>
          </a:p>
        </p:txBody>
      </p:sp>
      <p:pic>
        <p:nvPicPr>
          <p:cNvPr id="4" name="תמונה 3">
            <a:extLst>
              <a:ext uri="{FF2B5EF4-FFF2-40B4-BE49-F238E27FC236}">
                <a16:creationId xmlns:a16="http://schemas.microsoft.com/office/drawing/2014/main" xmlns="" id="{B6C3B2C7-3055-46CB-BE95-AD45E29C19C9}"/>
              </a:ext>
            </a:extLst>
          </p:cNvPr>
          <p:cNvPicPr>
            <a:picLocks noChangeAspect="1"/>
          </p:cNvPicPr>
          <p:nvPr/>
        </p:nvPicPr>
        <p:blipFill>
          <a:blip r:embed="rId2"/>
          <a:stretch>
            <a:fillRect/>
          </a:stretch>
        </p:blipFill>
        <p:spPr>
          <a:xfrm>
            <a:off x="1403648" y="1491630"/>
            <a:ext cx="5365728" cy="2962481"/>
          </a:xfrm>
          <a:prstGeom prst="rect">
            <a:avLst/>
          </a:prstGeom>
        </p:spPr>
      </p:pic>
      <p:sp>
        <p:nvSpPr>
          <p:cNvPr id="5" name="מלבן 4">
            <a:extLst>
              <a:ext uri="{FF2B5EF4-FFF2-40B4-BE49-F238E27FC236}">
                <a16:creationId xmlns:a16="http://schemas.microsoft.com/office/drawing/2014/main" xmlns="" id="{E71587B7-6B51-4363-A26C-D82F6503F0AC}"/>
              </a:ext>
            </a:extLst>
          </p:cNvPr>
          <p:cNvSpPr/>
          <p:nvPr/>
        </p:nvSpPr>
        <p:spPr>
          <a:xfrm>
            <a:off x="1030173" y="4727850"/>
            <a:ext cx="7543800" cy="430887"/>
          </a:xfrm>
          <a:prstGeom prst="rect">
            <a:avLst/>
          </a:prstGeom>
        </p:spPr>
        <p:txBody>
          <a:bodyPr wrap="square">
            <a:spAutoFit/>
          </a:bodyPr>
          <a:lstStyle/>
          <a:p>
            <a:pPr algn="r" rtl="1"/>
            <a:r>
              <a:rPr lang="he-IL" sz="1100" dirty="0">
                <a:latin typeface="Tahoma" panose="020B0604030504040204" pitchFamily="34" charset="0"/>
                <a:cs typeface="Tahoma" panose="020B0604030504040204" pitchFamily="34" charset="0"/>
              </a:rPr>
              <a:t>המקור</a:t>
            </a:r>
            <a:r>
              <a:rPr lang="he-IL" sz="1100" dirty="0" smtClean="0">
                <a:latin typeface="Tahoma" panose="020B0604030504040204" pitchFamily="34" charset="0"/>
                <a:cs typeface="Tahoma" panose="020B0604030504040204" pitchFamily="34" charset="0"/>
              </a:rPr>
              <a:t>: דוח </a:t>
            </a:r>
            <a:r>
              <a:rPr lang="he-IL" sz="1100" dirty="0" err="1">
                <a:latin typeface="Tahoma" panose="020B0604030504040204" pitchFamily="34" charset="0"/>
                <a:cs typeface="Tahoma" panose="020B0604030504040204" pitchFamily="34" charset="0"/>
              </a:rPr>
              <a:t>הפיריון</a:t>
            </a:r>
            <a:r>
              <a:rPr lang="he-IL" sz="1100" dirty="0">
                <a:latin typeface="Tahoma" panose="020B0604030504040204" pitchFamily="34" charset="0"/>
                <a:cs typeface="Tahoma" panose="020B0604030504040204" pitchFamily="34" charset="0"/>
              </a:rPr>
              <a:t> של בנק ישראל על בסיס-- </a:t>
            </a:r>
            <a:r>
              <a:rPr lang="en-US" sz="1100" dirty="0">
                <a:latin typeface="Tahoma" panose="020B0604030504040204" pitchFamily="34" charset="0"/>
                <a:cs typeface="Tahoma" panose="020B0604030504040204" pitchFamily="34" charset="0"/>
              </a:rPr>
              <a:t>OECD</a:t>
            </a:r>
            <a:r>
              <a:rPr lang="he-IL" sz="1100" dirty="0">
                <a:latin typeface="Tahoma" panose="020B0604030504040204" pitchFamily="34" charset="0"/>
                <a:cs typeface="Tahoma" panose="020B0604030504040204" pitchFamily="34" charset="0"/>
              </a:rPr>
              <a:t> , </a:t>
            </a:r>
            <a:r>
              <a:rPr lang="en-US" sz="1100" dirty="0">
                <a:latin typeface="Tahoma" panose="020B0604030504040204" pitchFamily="34" charset="0"/>
                <a:cs typeface="Tahoma" panose="020B0604030504040204" pitchFamily="34" charset="0"/>
              </a:rPr>
              <a:t>WIOD</a:t>
            </a:r>
            <a:r>
              <a:rPr lang="he-IL" sz="1100" dirty="0">
                <a:latin typeface="Tahoma" panose="020B0604030504040204" pitchFamily="34" charset="0"/>
                <a:cs typeface="Tahoma" panose="020B0604030504040204" pitchFamily="34" charset="0"/>
              </a:rPr>
              <a:t>, </a:t>
            </a:r>
            <a:r>
              <a:rPr lang="he-IL" sz="1100" dirty="0" err="1" smtClean="0">
                <a:latin typeface="Tahoma" panose="020B0604030504040204" pitchFamily="34" charset="0"/>
                <a:cs typeface="Tahoma" panose="020B0604030504040204" pitchFamily="34" charset="0"/>
              </a:rPr>
              <a:t>למ"ס</a:t>
            </a:r>
            <a:r>
              <a:rPr lang="en-US" sz="1100" dirty="0">
                <a:latin typeface="Tahoma" panose="020B0604030504040204" pitchFamily="34" charset="0"/>
                <a:cs typeface="Tahoma" panose="020B0604030504040204" pitchFamily="34" charset="0"/>
              </a:rPr>
              <a:t/>
            </a:r>
            <a:br>
              <a:rPr lang="en-US" sz="1100" dirty="0">
                <a:latin typeface="Tahoma" panose="020B0604030504040204" pitchFamily="34" charset="0"/>
                <a:cs typeface="Tahoma" panose="020B0604030504040204" pitchFamily="34" charset="0"/>
              </a:rPr>
            </a:br>
            <a:r>
              <a:rPr lang="he-IL" sz="1100" dirty="0" smtClean="0">
                <a:latin typeface="Tahoma" panose="020B0604030504040204" pitchFamily="34" charset="0"/>
                <a:cs typeface="Tahoma" panose="020B0604030504040204" pitchFamily="34" charset="0"/>
              </a:rPr>
              <a:t>ועיבודי </a:t>
            </a:r>
            <a:r>
              <a:rPr lang="he-IL" sz="1100" dirty="0">
                <a:latin typeface="Tahoma" panose="020B0604030504040204" pitchFamily="34" charset="0"/>
                <a:cs typeface="Tahoma" panose="020B0604030504040204" pitchFamily="34" charset="0"/>
              </a:rPr>
              <a:t>בנק ישראל. כולל 24 ממדינות ה-</a:t>
            </a:r>
            <a:r>
              <a:rPr lang="en-US" sz="1100" dirty="0">
                <a:latin typeface="Tahoma" panose="020B0604030504040204" pitchFamily="34" charset="0"/>
                <a:cs typeface="Tahoma" panose="020B0604030504040204" pitchFamily="34" charset="0"/>
              </a:rPr>
              <a:t>OECD</a:t>
            </a:r>
            <a:r>
              <a:rPr lang="he-IL" sz="1100" dirty="0">
                <a:latin typeface="Tahoma" panose="020B0604030504040204" pitchFamily="34" charset="0"/>
                <a:cs typeface="Tahoma" panose="020B0604030504040204" pitchFamily="34" charset="0"/>
              </a:rPr>
              <a:t> עקב מגבלת נתונים.</a:t>
            </a:r>
          </a:p>
        </p:txBody>
      </p:sp>
      <p:sp>
        <p:nvSpPr>
          <p:cNvPr id="6" name="מלבן 5">
            <a:extLst>
              <a:ext uri="{FF2B5EF4-FFF2-40B4-BE49-F238E27FC236}">
                <a16:creationId xmlns:a16="http://schemas.microsoft.com/office/drawing/2014/main" xmlns="" id="{30C64A8D-20A5-4D88-A793-C4F4E21360DE}"/>
              </a:ext>
            </a:extLst>
          </p:cNvPr>
          <p:cNvSpPr/>
          <p:nvPr/>
        </p:nvSpPr>
        <p:spPr>
          <a:xfrm>
            <a:off x="5058875" y="4450851"/>
            <a:ext cx="3536546" cy="276999"/>
          </a:xfrm>
          <a:prstGeom prst="rect">
            <a:avLst/>
          </a:prstGeom>
        </p:spPr>
        <p:txBody>
          <a:bodyPr wrap="none">
            <a:spAutoFit/>
          </a:bodyPr>
          <a:lstStyle/>
          <a:p>
            <a:pPr rtl="1"/>
            <a:r>
              <a:rPr lang="he-IL" sz="1200" baseline="30000" dirty="0">
                <a:latin typeface="Narkisim" panose="020E0502050101010101" pitchFamily="34" charset="-79"/>
                <a:cs typeface="Narkisim" panose="020E0502050101010101" pitchFamily="34" charset="-79"/>
              </a:rPr>
              <a:t>1</a:t>
            </a:r>
            <a:r>
              <a:rPr lang="he-IL" sz="1200" dirty="0">
                <a:latin typeface="Narkisim" panose="020E0502050101010101" pitchFamily="34" charset="-79"/>
                <a:cs typeface="Narkisim" panose="020E0502050101010101" pitchFamily="34" charset="-79"/>
              </a:rPr>
              <a:t>חזוי על פי היצוא הממוצע של ארה"ב, בריטניה, גרמניה ויפן.</a:t>
            </a:r>
          </a:p>
        </p:txBody>
      </p:sp>
      <p:sp>
        <p:nvSpPr>
          <p:cNvPr id="7" name="מלבן 6">
            <a:extLst>
              <a:ext uri="{FF2B5EF4-FFF2-40B4-BE49-F238E27FC236}">
                <a16:creationId xmlns:a16="http://schemas.microsoft.com/office/drawing/2014/main" xmlns="" id="{FF4EF434-2757-4102-84AC-06A872F77B02}"/>
              </a:ext>
            </a:extLst>
          </p:cNvPr>
          <p:cNvSpPr/>
          <p:nvPr/>
        </p:nvSpPr>
        <p:spPr>
          <a:xfrm>
            <a:off x="467544" y="987574"/>
            <a:ext cx="7962900" cy="507831"/>
          </a:xfrm>
          <a:prstGeom prst="rect">
            <a:avLst/>
          </a:prstGeom>
        </p:spPr>
        <p:txBody>
          <a:bodyPr wrap="square">
            <a:spAutoFit/>
          </a:bodyPr>
          <a:lstStyle/>
          <a:p>
            <a:pPr algn="ctr" rtl="1"/>
            <a:r>
              <a:rPr lang="he-IL" sz="1300" b="1" dirty="0">
                <a:latin typeface="David" panose="020E0502060401010101" pitchFamily="34" charset="-79"/>
                <a:cs typeface="David" panose="020E0502060401010101" pitchFamily="34" charset="-79"/>
              </a:rPr>
              <a:t>היחס בין פריון העבודה הענפי בישראל לפריון הענפי הממוצע במדינות ה-</a:t>
            </a:r>
            <a:r>
              <a:rPr lang="en-US" sz="1300" b="1" dirty="0">
                <a:latin typeface="David" panose="020E0502060401010101" pitchFamily="34" charset="-79"/>
                <a:cs typeface="David" panose="020E0502060401010101" pitchFamily="34" charset="-79"/>
              </a:rPr>
              <a:t>OECD</a:t>
            </a:r>
            <a:br>
              <a:rPr lang="en-US" sz="1300" b="1" dirty="0">
                <a:latin typeface="David" panose="020E0502060401010101" pitchFamily="34" charset="-79"/>
                <a:cs typeface="David" panose="020E0502060401010101" pitchFamily="34" charset="-79"/>
              </a:rPr>
            </a:br>
            <a:r>
              <a:rPr lang="he-IL" sz="1300" b="1" dirty="0">
                <a:latin typeface="David" panose="020E0502060401010101" pitchFamily="34" charset="-79"/>
                <a:cs typeface="David" panose="020E0502060401010101" pitchFamily="34" charset="-79"/>
              </a:rPr>
              <a:t>מול שיעור היצוא החזוי</a:t>
            </a:r>
            <a:r>
              <a:rPr lang="he-IL" sz="1300" b="1" baseline="30000" dirty="0">
                <a:latin typeface="David" panose="020E0502060401010101" pitchFamily="34" charset="-79"/>
                <a:cs typeface="David" panose="020E0502060401010101" pitchFamily="34" charset="-79"/>
              </a:rPr>
              <a:t>1</a:t>
            </a:r>
            <a:r>
              <a:rPr lang="he-IL" sz="1300" b="1" dirty="0">
                <a:latin typeface="David" panose="020E0502060401010101" pitchFamily="34" charset="-79"/>
                <a:cs typeface="David" panose="020E0502060401010101" pitchFamily="34" charset="-79"/>
              </a:rPr>
              <a:t> של ענף התעשייה בישראל, 2015-2014</a:t>
            </a:r>
            <a:endParaRPr lang="x-none" sz="1300" dirty="0">
              <a:latin typeface="David" panose="020E0502060401010101" pitchFamily="34" charset="-79"/>
              <a:cs typeface="David" panose="020E0502060401010101" pitchFamily="34" charset="-79"/>
            </a:endParaRPr>
          </a:p>
        </p:txBody>
      </p:sp>
      <p:sp>
        <p:nvSpPr>
          <p:cNvPr id="8" name="מציין מיקום של מספר שקופית 7"/>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331818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195486"/>
            <a:ext cx="7272808" cy="753255"/>
          </a:xfrm>
        </p:spPr>
        <p:txBody>
          <a:bodyPr>
            <a:noAutofit/>
          </a:bodyPr>
          <a:lstStyle/>
          <a:p>
            <a:pPr algn="ctr" rtl="1"/>
            <a:r>
              <a:rPr lang="he-IL" sz="2500" dirty="0">
                <a:solidFill>
                  <a:schemeClr val="accent1"/>
                </a:solidFill>
                <a:cs typeface="+mn-cs"/>
              </a:rPr>
              <a:t>הפערים </a:t>
            </a:r>
            <a:r>
              <a:rPr lang="he-IL" sz="2500" dirty="0" smtClean="0">
                <a:solidFill>
                  <a:schemeClr val="accent1"/>
                </a:solidFill>
                <a:cs typeface="+mn-cs"/>
              </a:rPr>
              <a:t>במיומנויות מול מדינות ה-</a:t>
            </a:r>
            <a:r>
              <a:rPr lang="en-US" sz="2500" dirty="0" smtClean="0">
                <a:solidFill>
                  <a:schemeClr val="accent1"/>
                </a:solidFill>
                <a:cs typeface="+mn-cs"/>
              </a:rPr>
              <a:t>OECD</a:t>
            </a:r>
            <a:r>
              <a:rPr lang="he-IL" sz="2500" dirty="0" smtClean="0">
                <a:solidFill>
                  <a:schemeClr val="accent1"/>
                </a:solidFill>
                <a:cs typeface="+mn-cs"/>
              </a:rPr>
              <a:t> בולטים </a:t>
            </a:r>
            <a:r>
              <a:rPr lang="he-IL" sz="2500" dirty="0">
                <a:solidFill>
                  <a:schemeClr val="accent1"/>
                </a:solidFill>
                <a:cs typeface="+mn-cs"/>
              </a:rPr>
              <a:t>בעיקר באחוזונים הנמוכים</a:t>
            </a:r>
          </a:p>
        </p:txBody>
      </p:sp>
      <p:sp>
        <p:nvSpPr>
          <p:cNvPr id="6" name="TextBox 8"/>
          <p:cNvSpPr txBox="1"/>
          <p:nvPr/>
        </p:nvSpPr>
        <p:spPr>
          <a:xfrm>
            <a:off x="2987824" y="4747261"/>
            <a:ext cx="5047904" cy="182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rtl="1"/>
            <a:r>
              <a:rPr lang="he-IL" dirty="0">
                <a:solidFill>
                  <a:srgbClr val="141E38"/>
                </a:solidFill>
              </a:rPr>
              <a:t>המקור: </a:t>
            </a:r>
            <a:r>
              <a:rPr lang="en-GB" dirty="0">
                <a:solidFill>
                  <a:srgbClr val="141E38"/>
                </a:solidFill>
              </a:rPr>
              <a:t>PIAAC</a:t>
            </a:r>
            <a:r>
              <a:rPr lang="he-IL" dirty="0">
                <a:solidFill>
                  <a:srgbClr val="141E38"/>
                </a:solidFill>
              </a:rPr>
              <a:t> ועיבודי בנק ישראל</a:t>
            </a:r>
          </a:p>
        </p:txBody>
      </p:sp>
      <p:graphicFrame>
        <p:nvGraphicFramePr>
          <p:cNvPr id="7" name="תרשים 6">
            <a:extLst>
              <a:ext uri="{FF2B5EF4-FFF2-40B4-BE49-F238E27FC236}">
                <a16:creationId xmlns:a16="http://schemas.microsoft.com/office/drawing/2014/main" xmlns="" id="{00000000-0008-0000-0A00-000003000000}"/>
              </a:ext>
            </a:extLst>
          </p:cNvPr>
          <p:cNvGraphicFramePr>
            <a:graphicFrameLocks/>
          </p:cNvGraphicFramePr>
          <p:nvPr/>
        </p:nvGraphicFramePr>
        <p:xfrm>
          <a:off x="685802" y="1722121"/>
          <a:ext cx="7227318" cy="3025140"/>
        </p:xfrm>
        <a:graphic>
          <a:graphicData uri="http://schemas.openxmlformats.org/drawingml/2006/chart">
            <c:chart xmlns:c="http://schemas.openxmlformats.org/drawingml/2006/chart" xmlns:r="http://schemas.openxmlformats.org/officeDocument/2006/relationships" r:id="rId2"/>
          </a:graphicData>
        </a:graphic>
      </p:graphicFrame>
      <p:sp>
        <p:nvSpPr>
          <p:cNvPr id="3" name="מלבן 2">
            <a:extLst>
              <a:ext uri="{FF2B5EF4-FFF2-40B4-BE49-F238E27FC236}">
                <a16:creationId xmlns:a16="http://schemas.microsoft.com/office/drawing/2014/main" xmlns="" id="{8DCFFF5D-3CCE-4593-A53A-B5C2C84A11E7}"/>
              </a:ext>
            </a:extLst>
          </p:cNvPr>
          <p:cNvSpPr/>
          <p:nvPr/>
        </p:nvSpPr>
        <p:spPr>
          <a:xfrm>
            <a:off x="1547664" y="1131590"/>
            <a:ext cx="5056192" cy="300082"/>
          </a:xfrm>
          <a:prstGeom prst="rect">
            <a:avLst/>
          </a:prstGeom>
        </p:spPr>
        <p:txBody>
          <a:bodyPr wrap="none">
            <a:spAutoFit/>
          </a:bodyPr>
          <a:lstStyle/>
          <a:p>
            <a:pPr algn="r" rtl="1"/>
            <a:r>
              <a:rPr lang="he-IL" sz="1350" b="1" dirty="0">
                <a:latin typeface="David" panose="020E0502060401010101" pitchFamily="34" charset="-79"/>
                <a:cs typeface="David" panose="020E0502060401010101" pitchFamily="34" charset="-79"/>
              </a:rPr>
              <a:t>פער במיומנויות בין ישראל למדינות ה-</a:t>
            </a:r>
            <a:r>
              <a:rPr lang="en-US" sz="1350" b="1" dirty="0">
                <a:latin typeface="David" panose="020E0502060401010101" pitchFamily="34" charset="-79"/>
                <a:cs typeface="David" panose="020E0502060401010101" pitchFamily="34" charset="-79"/>
              </a:rPr>
              <a:t>OECD</a:t>
            </a:r>
            <a:r>
              <a:rPr lang="he-IL" sz="1350" b="1" dirty="0">
                <a:latin typeface="David" panose="020E0502060401010101" pitchFamily="34" charset="-79"/>
                <a:cs typeface="David" panose="020E0502060401010101" pitchFamily="34" charset="-79"/>
              </a:rPr>
              <a:t>, לפי </a:t>
            </a:r>
            <a:r>
              <a:rPr lang="he-IL" sz="1350" b="1" dirty="0" smtClean="0">
                <a:latin typeface="David" panose="020E0502060401010101" pitchFamily="34" charset="-79"/>
                <a:cs typeface="David" panose="020E0502060401010101" pitchFamily="34" charset="-79"/>
              </a:rPr>
              <a:t>עשרוני </a:t>
            </a:r>
            <a:r>
              <a:rPr lang="he-IL" sz="1350" b="1" dirty="0">
                <a:latin typeface="David" panose="020E0502060401010101" pitchFamily="34" charset="-79"/>
                <a:cs typeface="David" panose="020E0502060401010101" pitchFamily="34" charset="-79"/>
              </a:rPr>
              <a:t>מיומנויות, 2015</a:t>
            </a:r>
            <a:endParaRPr lang="x-none" sz="1350" dirty="0">
              <a:latin typeface="David" panose="020E0502060401010101" pitchFamily="34" charset="-79"/>
              <a:cs typeface="David" panose="020E0502060401010101" pitchFamily="34" charset="-79"/>
            </a:endParaRPr>
          </a:p>
        </p:txBody>
      </p:sp>
      <p:sp>
        <p:nvSpPr>
          <p:cNvPr id="5" name="מציין מיקום של מספר שקופית 4"/>
          <p:cNvSpPr>
            <a:spLocks noGrp="1"/>
          </p:cNvSpPr>
          <p:nvPr>
            <p:ph type="sldNum" sz="quarter" idx="12"/>
          </p:nvPr>
        </p:nvSpPr>
        <p:spPr/>
        <p:txBody>
          <a:bodyPr/>
          <a:lstStyle/>
          <a:p>
            <a:fld id="{4CE482DC-2269-4F26-9D2A-7E44B1A4CD85}" type="slidenum">
              <a:rPr lang="en-US" smtClean="0"/>
              <a:t>12</a:t>
            </a:fld>
            <a:endParaRPr lang="en-US" dirty="0"/>
          </a:p>
        </p:txBody>
      </p:sp>
    </p:spTree>
    <p:extLst>
      <p:ext uri="{BB962C8B-B14F-4D97-AF65-F5344CB8AC3E}">
        <p14:creationId xmlns:p14="http://schemas.microsoft.com/office/powerpoint/2010/main" val="446131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תרשים 6"/>
          <p:cNvGraphicFramePr/>
          <p:nvPr>
            <p:extLst>
              <p:ext uri="{D42A27DB-BD31-4B8C-83A1-F6EECF244321}">
                <p14:modId xmlns:p14="http://schemas.microsoft.com/office/powerpoint/2010/main" val="1399171782"/>
              </p:ext>
            </p:extLst>
          </p:nvPr>
        </p:nvGraphicFramePr>
        <p:xfrm>
          <a:off x="632350" y="1551615"/>
          <a:ext cx="7655768" cy="2953294"/>
        </p:xfrm>
        <a:graphic>
          <a:graphicData uri="http://schemas.openxmlformats.org/drawingml/2006/chart">
            <c:chart xmlns:c="http://schemas.openxmlformats.org/drawingml/2006/chart" xmlns:r="http://schemas.openxmlformats.org/officeDocument/2006/relationships" r:id="rId2"/>
          </a:graphicData>
        </a:graphic>
      </p:graphicFrame>
      <p:sp>
        <p:nvSpPr>
          <p:cNvPr id="8" name="מלבן 7"/>
          <p:cNvSpPr/>
          <p:nvPr/>
        </p:nvSpPr>
        <p:spPr>
          <a:xfrm>
            <a:off x="3163478" y="1156708"/>
            <a:ext cx="3312125" cy="292388"/>
          </a:xfrm>
          <a:prstGeom prst="rect">
            <a:avLst/>
          </a:prstGeom>
        </p:spPr>
        <p:txBody>
          <a:bodyPr wrap="none">
            <a:spAutoFit/>
          </a:bodyPr>
          <a:lstStyle/>
          <a:p>
            <a:pPr algn="ctr" rtl="1">
              <a:defRPr sz="1260" b="1" i="0" u="none" strike="noStrike" kern="1200" baseline="0">
                <a:solidFill>
                  <a:prstClr val="black"/>
                </a:solidFill>
                <a:latin typeface="Arial" panose="020B0604020202020204" pitchFamily="34" charset="0"/>
                <a:ea typeface="+mn-ea"/>
                <a:cs typeface="Arial" panose="020B0604020202020204" pitchFamily="34" charset="0"/>
              </a:defRPr>
            </a:pPr>
            <a:r>
              <a:rPr lang="he-IL" sz="1300" b="1" dirty="0">
                <a:solidFill>
                  <a:prstClr val="black">
                    <a:lumMod val="65000"/>
                    <a:lumOff val="35000"/>
                  </a:prstClr>
                </a:solidFill>
                <a:latin typeface="David" panose="020E0502060401010101" pitchFamily="34" charset="-79"/>
                <a:cs typeface="David" panose="020E0502060401010101" pitchFamily="34" charset="-79"/>
              </a:rPr>
              <a:t>הישגים במבחני ה</a:t>
            </a:r>
            <a:r>
              <a:rPr lang="en-US" sz="1300" b="1" dirty="0">
                <a:solidFill>
                  <a:prstClr val="black">
                    <a:lumMod val="65000"/>
                    <a:lumOff val="35000"/>
                  </a:prstClr>
                </a:solidFill>
                <a:latin typeface="David" panose="020E0502060401010101" pitchFamily="34" charset="-79"/>
                <a:cs typeface="David" panose="020E0502060401010101" pitchFamily="34" charset="-79"/>
              </a:rPr>
              <a:t>PIAAC-</a:t>
            </a:r>
            <a:r>
              <a:rPr lang="he-IL" sz="1300" b="1" dirty="0">
                <a:solidFill>
                  <a:prstClr val="black">
                    <a:lumMod val="65000"/>
                    <a:lumOff val="35000"/>
                  </a:prstClr>
                </a:solidFill>
                <a:latin typeface="David" panose="020E0502060401010101" pitchFamily="34" charset="-79"/>
                <a:cs typeface="David" panose="020E0502060401010101" pitchFamily="34" charset="-79"/>
              </a:rPr>
              <a:t> לפי קבוצות אוכלוסייה</a:t>
            </a:r>
          </a:p>
        </p:txBody>
      </p:sp>
      <p:sp>
        <p:nvSpPr>
          <p:cNvPr id="3" name="TextBox 2"/>
          <p:cNvSpPr txBox="1"/>
          <p:nvPr/>
        </p:nvSpPr>
        <p:spPr>
          <a:xfrm>
            <a:off x="511254" y="1218264"/>
            <a:ext cx="661307" cy="230832"/>
          </a:xfrm>
          <a:prstGeom prst="rect">
            <a:avLst/>
          </a:prstGeom>
          <a:noFill/>
        </p:spPr>
        <p:txBody>
          <a:bodyPr wrap="square" rtlCol="1">
            <a:spAutoFit/>
          </a:bodyPr>
          <a:lstStyle/>
          <a:p>
            <a:pPr algn="ctr"/>
            <a:r>
              <a:rPr lang="he-IL" sz="900" dirty="0"/>
              <a:t>ציון</a:t>
            </a:r>
          </a:p>
        </p:txBody>
      </p:sp>
      <p:sp>
        <p:nvSpPr>
          <p:cNvPr id="9" name="כותרת 1"/>
          <p:cNvSpPr txBox="1">
            <a:spLocks/>
          </p:cNvSpPr>
          <p:nvPr/>
        </p:nvSpPr>
        <p:spPr>
          <a:xfrm>
            <a:off x="199848" y="195486"/>
            <a:ext cx="7875984" cy="644780"/>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2800" kern="1200">
                <a:solidFill>
                  <a:srgbClr val="009FDF"/>
                </a:solidFill>
                <a:latin typeface="FbSpoiler Regular" panose="02020603050405020304" pitchFamily="18" charset="-79"/>
                <a:ea typeface="+mj-ea"/>
                <a:cs typeface="+mj-cs"/>
              </a:defRPr>
            </a:lvl1pPr>
          </a:lstStyle>
          <a:p>
            <a:pPr algn="ctr">
              <a:lnSpc>
                <a:spcPct val="85000"/>
              </a:lnSpc>
            </a:pPr>
            <a:r>
              <a:rPr lang="he-IL" sz="2500" b="1" spc="-38" dirty="0">
                <a:solidFill>
                  <a:schemeClr val="accent1"/>
                </a:solidFill>
                <a:latin typeface="+mj-lt"/>
                <a:cs typeface="+mn-cs"/>
              </a:rPr>
              <a:t>קבוצות האוכלוסייה השונות בישראל נבדלות ביכולות הבסיסיות שלהם בשוק העבודה</a:t>
            </a:r>
          </a:p>
        </p:txBody>
      </p:sp>
      <p:sp>
        <p:nvSpPr>
          <p:cNvPr id="4" name="מציין מיקום של מספר שקופית 3"/>
          <p:cNvSpPr>
            <a:spLocks noGrp="1"/>
          </p:cNvSpPr>
          <p:nvPr>
            <p:ph type="sldNum" sz="quarter" idx="12"/>
          </p:nvPr>
        </p:nvSpPr>
        <p:spPr>
          <a:xfrm>
            <a:off x="7967725" y="4881658"/>
            <a:ext cx="1133475" cy="226218"/>
          </a:xfrm>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4031411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4153" y="220752"/>
            <a:ext cx="6608167" cy="976139"/>
          </a:xfrm>
        </p:spPr>
        <p:txBody>
          <a:bodyPr>
            <a:noAutofit/>
          </a:bodyPr>
          <a:lstStyle/>
          <a:p>
            <a:pPr algn="ctr">
              <a:defRPr/>
            </a:pPr>
            <a:r>
              <a:rPr lang="he-IL" sz="2200" dirty="0">
                <a:solidFill>
                  <a:schemeClr val="tx1">
                    <a:lumMod val="75000"/>
                    <a:lumOff val="25000"/>
                  </a:schemeClr>
                </a:solidFill>
                <a:cs typeface="+mj-cs"/>
              </a:rPr>
              <a:t>אי-השוויון במיומנויות בקרב בוגרים בישראל (השונות בהישגים) גבוה במיוחד</a:t>
            </a:r>
          </a:p>
        </p:txBody>
      </p:sp>
      <p:sp>
        <p:nvSpPr>
          <p:cNvPr id="29699" name="מציין מיקום של מספר שקופית 2"/>
          <p:cNvSpPr>
            <a:spLocks noGrp="1"/>
          </p:cNvSpPr>
          <p:nvPr>
            <p:ph type="sldNum" sz="quarter" idx="12"/>
          </p:nvPr>
        </p:nvSpPr>
        <p:spPr bwMode="auto">
          <a:xfrm>
            <a:off x="8003350" y="4917283"/>
            <a:ext cx="1133475" cy="2262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04FE5BE-1042-4ADF-8764-9F1A8B4E05BF}" type="slidenum">
              <a:rPr lang="en-US" altLang="he-IL" smtClean="0">
                <a:solidFill>
                  <a:srgbClr val="FFFFFF"/>
                </a:solidFill>
              </a:rPr>
              <a:pPr/>
              <a:t>14</a:t>
            </a:fld>
            <a:endParaRPr lang="en-US" altLang="he-IL" dirty="0">
              <a:solidFill>
                <a:srgbClr val="FFFFFF"/>
              </a:solidFill>
            </a:endParaRPr>
          </a:p>
        </p:txBody>
      </p:sp>
      <p:graphicFrame>
        <p:nvGraphicFramePr>
          <p:cNvPr id="29700" name="תרשים 3"/>
          <p:cNvGraphicFramePr>
            <a:graphicFrameLocks/>
          </p:cNvGraphicFramePr>
          <p:nvPr>
            <p:extLst>
              <p:ext uri="{D42A27DB-BD31-4B8C-83A1-F6EECF244321}">
                <p14:modId xmlns:p14="http://schemas.microsoft.com/office/powerpoint/2010/main" val="3078210670"/>
              </p:ext>
            </p:extLst>
          </p:nvPr>
        </p:nvGraphicFramePr>
        <p:xfrm>
          <a:off x="654282" y="1189435"/>
          <a:ext cx="7698505" cy="3356818"/>
        </p:xfrm>
        <a:graphic>
          <a:graphicData uri="http://schemas.openxmlformats.org/presentationml/2006/ole">
            <mc:AlternateContent xmlns:mc="http://schemas.openxmlformats.org/markup-compatibility/2006">
              <mc:Choice xmlns:v="urn:schemas-microsoft-com:vml" Requires="v">
                <p:oleObj spid="_x0000_s2051" name="Chart" r:id="rId4" imgW="11248095" imgH="4907705" progId="Excel.Chart.8">
                  <p:embed/>
                </p:oleObj>
              </mc:Choice>
              <mc:Fallback>
                <p:oleObj name="Chart" r:id="rId4" imgW="11248095" imgH="490770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82" y="1189435"/>
                        <a:ext cx="7698505" cy="3356818"/>
                      </a:xfrm>
                      <a:prstGeom prst="rect">
                        <a:avLst/>
                      </a:prstGeom>
                      <a:noFill/>
                      <a:ln>
                        <a:noFill/>
                      </a:ln>
                    </p:spPr>
                  </p:pic>
                </p:oleObj>
              </mc:Fallback>
            </mc:AlternateContent>
          </a:graphicData>
        </a:graphic>
      </p:graphicFrame>
      <p:sp>
        <p:nvSpPr>
          <p:cNvPr id="29701" name="TextBox 4"/>
          <p:cNvSpPr txBox="1">
            <a:spLocks noChangeArrowheads="1"/>
          </p:cNvSpPr>
          <p:nvPr/>
        </p:nvSpPr>
        <p:spPr bwMode="auto">
          <a:xfrm rot="16200000">
            <a:off x="7306789" y="1453744"/>
            <a:ext cx="1440656"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he-IL" altLang="he-IL" sz="825" b="1" dirty="0">
                <a:solidFill>
                  <a:schemeClr val="accent1"/>
                </a:solidFill>
              </a:rPr>
              <a:t>ללא ערבים</a:t>
            </a:r>
          </a:p>
        </p:txBody>
      </p:sp>
      <p:sp>
        <p:nvSpPr>
          <p:cNvPr id="29702" name="TextBox 5"/>
          <p:cNvSpPr txBox="1">
            <a:spLocks noChangeArrowheads="1"/>
          </p:cNvSpPr>
          <p:nvPr/>
        </p:nvSpPr>
        <p:spPr bwMode="auto">
          <a:xfrm rot="16200000">
            <a:off x="7259290" y="1428738"/>
            <a:ext cx="1390647"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he-IL" altLang="he-IL" sz="825" b="1" dirty="0">
                <a:solidFill>
                  <a:schemeClr val="accent2"/>
                </a:solidFill>
              </a:rPr>
              <a:t>ללא ערבים וחרדים</a:t>
            </a:r>
          </a:p>
        </p:txBody>
      </p:sp>
      <p:sp>
        <p:nvSpPr>
          <p:cNvPr id="29703" name="TextBox 7"/>
          <p:cNvSpPr txBox="1">
            <a:spLocks noChangeArrowheads="1"/>
          </p:cNvSpPr>
          <p:nvPr/>
        </p:nvSpPr>
        <p:spPr bwMode="auto">
          <a:xfrm>
            <a:off x="332812" y="1318022"/>
            <a:ext cx="10048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a:r>
              <a:rPr lang="he-IL" altLang="he-IL" sz="1050">
                <a:latin typeface="Arial" panose="020B0604020202020204" pitchFamily="34" charset="0"/>
              </a:rPr>
              <a:t>סטיית תקן</a:t>
            </a:r>
          </a:p>
        </p:txBody>
      </p:sp>
      <p:sp>
        <p:nvSpPr>
          <p:cNvPr id="10" name="מלבן 9"/>
          <p:cNvSpPr/>
          <p:nvPr/>
        </p:nvSpPr>
        <p:spPr>
          <a:xfrm>
            <a:off x="3780787" y="4827153"/>
            <a:ext cx="4572000" cy="230961"/>
          </a:xfrm>
          <a:prstGeom prst="rect">
            <a:avLst/>
          </a:prstGeom>
        </p:spPr>
        <p:txBody>
          <a:bodyPr>
            <a:spAutoFit/>
          </a:bodyPr>
          <a:lstStyle/>
          <a:p>
            <a:pPr algn="r" rtl="1">
              <a:lnSpc>
                <a:spcPct val="70000"/>
              </a:lnSpc>
              <a:spcBef>
                <a:spcPct val="50000"/>
              </a:spcBef>
              <a:defRPr sz="168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he-IL" sz="1260" dirty="0">
                <a:solidFill>
                  <a:srgbClr val="0070C0"/>
                </a:solidFill>
                <a:latin typeface="Arial" panose="020B0604020202020204" pitchFamily="34" charset="0"/>
              </a:rPr>
              <a:t>המקור: סקר </a:t>
            </a:r>
            <a:r>
              <a:rPr lang="en-US" sz="1260" dirty="0">
                <a:solidFill>
                  <a:srgbClr val="0070C0"/>
                </a:solidFill>
                <a:latin typeface="Arial" panose="020B0604020202020204" pitchFamily="34" charset="0"/>
              </a:rPr>
              <a:t>PIAAC</a:t>
            </a:r>
            <a:r>
              <a:rPr lang="he-IL" sz="1260" dirty="0">
                <a:solidFill>
                  <a:srgbClr val="0070C0"/>
                </a:solidFill>
                <a:latin typeface="Arial" panose="020B0604020202020204" pitchFamily="34" charset="0"/>
              </a:rPr>
              <a:t> (</a:t>
            </a:r>
            <a:r>
              <a:rPr lang="en-US" sz="1260" dirty="0">
                <a:solidFill>
                  <a:srgbClr val="0070C0"/>
                </a:solidFill>
                <a:latin typeface="Arial" panose="020B0604020202020204" pitchFamily="34" charset="0"/>
              </a:rPr>
              <a:t>OECD</a:t>
            </a:r>
            <a:r>
              <a:rPr lang="he-IL" sz="1260" dirty="0">
                <a:solidFill>
                  <a:srgbClr val="0070C0"/>
                </a:solidFill>
                <a:latin typeface="Arial" panose="020B0604020202020204" pitchFamily="34" charset="0"/>
              </a:rPr>
              <a:t>) ועיבודי בנק-ישראל.</a:t>
            </a:r>
          </a:p>
        </p:txBody>
      </p:sp>
    </p:spTree>
    <p:extLst>
      <p:ext uri="{BB962C8B-B14F-4D97-AF65-F5344CB8AC3E}">
        <p14:creationId xmlns:p14="http://schemas.microsoft.com/office/powerpoint/2010/main" val="4098008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defRPr/>
            </a:pPr>
            <a:r>
              <a:rPr lang="he-IL" sz="2800" dirty="0">
                <a:solidFill>
                  <a:srgbClr val="0070C0"/>
                </a:solidFill>
                <a:cs typeface="+mj-cs"/>
              </a:rPr>
              <a:t>אי השוויון במיומנויות מתרגם לאי שוויון בשכר</a:t>
            </a:r>
            <a:endParaRPr lang="x-none" sz="2800" dirty="0">
              <a:solidFill>
                <a:srgbClr val="0070C0"/>
              </a:solidFill>
              <a:cs typeface="+mj-cs"/>
            </a:endParaRPr>
          </a:p>
        </p:txBody>
      </p:sp>
      <p:graphicFrame>
        <p:nvGraphicFramePr>
          <p:cNvPr id="4" name="תרשים 3"/>
          <p:cNvGraphicFramePr>
            <a:graphicFrameLocks/>
          </p:cNvGraphicFramePr>
          <p:nvPr>
            <p:extLst>
              <p:ext uri="{D42A27DB-BD31-4B8C-83A1-F6EECF244321}">
                <p14:modId xmlns:p14="http://schemas.microsoft.com/office/powerpoint/2010/main" val="3989336176"/>
              </p:ext>
            </p:extLst>
          </p:nvPr>
        </p:nvGraphicFramePr>
        <p:xfrm>
          <a:off x="671609" y="1121231"/>
          <a:ext cx="7604634" cy="3218189"/>
        </p:xfrm>
        <a:graphic>
          <a:graphicData uri="http://schemas.openxmlformats.org/drawingml/2006/chart">
            <c:chart xmlns:c="http://schemas.openxmlformats.org/drawingml/2006/chart" xmlns:r="http://schemas.openxmlformats.org/officeDocument/2006/relationships" r:id="rId2"/>
          </a:graphicData>
        </a:graphic>
      </p:graphicFrame>
      <p:sp>
        <p:nvSpPr>
          <p:cNvPr id="5" name="מלבן 4"/>
          <p:cNvSpPr/>
          <p:nvPr/>
        </p:nvSpPr>
        <p:spPr>
          <a:xfrm>
            <a:off x="5755963" y="4212462"/>
            <a:ext cx="2364751" cy="253916"/>
          </a:xfrm>
          <a:prstGeom prst="rect">
            <a:avLst/>
          </a:prstGeom>
        </p:spPr>
        <p:txBody>
          <a:bodyPr wrap="none">
            <a:spAutoFit/>
          </a:bodyPr>
          <a:lstStyle/>
          <a:p>
            <a:pPr algn="ctr" rtl="1">
              <a:defRPr sz="1400" b="0" i="0" u="none" strike="noStrike" kern="1200" spc="0" baseline="0">
                <a:solidFill>
                  <a:prstClr val="black">
                    <a:lumMod val="65000"/>
                    <a:lumOff val="35000"/>
                  </a:prstClr>
                </a:solidFill>
                <a:latin typeface="+mn-lt"/>
                <a:ea typeface="+mn-ea"/>
                <a:cs typeface="+mn-cs"/>
              </a:defRPr>
            </a:pPr>
            <a:r>
              <a:rPr lang="he-IL" sz="1050" dirty="0">
                <a:solidFill>
                  <a:prstClr val="black">
                    <a:lumMod val="65000"/>
                    <a:lumOff val="35000"/>
                  </a:prstClr>
                </a:solidFill>
              </a:rPr>
              <a:t>*או הנתונים הזמינים העדכניים ביותר</a:t>
            </a:r>
          </a:p>
        </p:txBody>
      </p:sp>
      <p:sp>
        <p:nvSpPr>
          <p:cNvPr id="30725" name="מלבן 5"/>
          <p:cNvSpPr>
            <a:spLocks noChangeArrowheads="1"/>
          </p:cNvSpPr>
          <p:nvPr/>
        </p:nvSpPr>
        <p:spPr bwMode="auto">
          <a:xfrm>
            <a:off x="7268082" y="4621427"/>
            <a:ext cx="100816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a:r>
              <a:rPr lang="he-IL" altLang="he-IL" sz="1350" dirty="0">
                <a:solidFill>
                  <a:schemeClr val="accent1"/>
                </a:solidFill>
              </a:rPr>
              <a:t>מקור: </a:t>
            </a:r>
            <a:r>
              <a:rPr lang="en-US" altLang="he-IL" sz="1350" dirty="0">
                <a:solidFill>
                  <a:schemeClr val="accent1"/>
                </a:solidFill>
              </a:rPr>
              <a:t>OECD</a:t>
            </a:r>
          </a:p>
        </p:txBody>
      </p:sp>
      <p:sp>
        <p:nvSpPr>
          <p:cNvPr id="30726" name="מציין מיקום של מספר שקופית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FCBF72B-2378-4A7C-B706-483A2ED288E1}" type="slidenum">
              <a:rPr lang="en-US" altLang="he-IL" smtClean="0">
                <a:solidFill>
                  <a:srgbClr val="FFFFFF"/>
                </a:solidFill>
              </a:rPr>
              <a:pPr/>
              <a:t>15</a:t>
            </a:fld>
            <a:endParaRPr lang="en-US" altLang="he-IL">
              <a:solidFill>
                <a:srgbClr val="FFFFFF"/>
              </a:solidFill>
            </a:endParaRPr>
          </a:p>
        </p:txBody>
      </p:sp>
    </p:spTree>
    <p:extLst>
      <p:ext uri="{BB962C8B-B14F-4D97-AF65-F5344CB8AC3E}">
        <p14:creationId xmlns:p14="http://schemas.microsoft.com/office/powerpoint/2010/main" val="3540809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a:extLst>
              <a:ext uri="{FF2B5EF4-FFF2-40B4-BE49-F238E27FC236}">
                <a16:creationId xmlns:a16="http://schemas.microsoft.com/office/drawing/2014/main" xmlns="" id="{944D9D93-EE9D-4112-A785-4F6AF2D910DB}"/>
              </a:ext>
            </a:extLst>
          </p:cNvPr>
          <p:cNvSpPr>
            <a:spLocks noGrp="1"/>
          </p:cNvSpPr>
          <p:nvPr>
            <p:ph type="sldNum" sz="quarter" idx="12"/>
          </p:nvPr>
        </p:nvSpPr>
        <p:spPr/>
        <p:txBody>
          <a:bodyPr/>
          <a:lstStyle/>
          <a:p>
            <a:fld id="{2728996E-20F9-4A33-A5A8-B5E899F899D4}" type="slidenum">
              <a:rPr lang="he-IL" smtClean="0"/>
              <a:t>16</a:t>
            </a:fld>
            <a:endParaRPr lang="he-IL"/>
          </a:p>
        </p:txBody>
      </p:sp>
      <p:graphicFrame>
        <p:nvGraphicFramePr>
          <p:cNvPr id="5" name="תרשים 4">
            <a:extLst>
              <a:ext uri="{FF2B5EF4-FFF2-40B4-BE49-F238E27FC236}">
                <a16:creationId xmlns:a16="http://schemas.microsoft.com/office/drawing/2014/main" xmlns="" id="{2D31077A-BA7B-4DF7-8A53-423CBF83B415}"/>
              </a:ext>
            </a:extLst>
          </p:cNvPr>
          <p:cNvGraphicFramePr>
            <a:graphicFrameLocks/>
          </p:cNvGraphicFramePr>
          <p:nvPr>
            <p:extLst>
              <p:ext uri="{D42A27DB-BD31-4B8C-83A1-F6EECF244321}">
                <p14:modId xmlns:p14="http://schemas.microsoft.com/office/powerpoint/2010/main" val="1276466392"/>
              </p:ext>
            </p:extLst>
          </p:nvPr>
        </p:nvGraphicFramePr>
        <p:xfrm>
          <a:off x="739532" y="472401"/>
          <a:ext cx="7740860" cy="1843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תרשים 7">
            <a:extLst>
              <a:ext uri="{FF2B5EF4-FFF2-40B4-BE49-F238E27FC236}">
                <a16:creationId xmlns:a16="http://schemas.microsoft.com/office/drawing/2014/main" xmlns="" id="{ABE4FF17-7F80-4250-A367-BECFADAE3343}"/>
              </a:ext>
            </a:extLst>
          </p:cNvPr>
          <p:cNvGraphicFramePr>
            <a:graphicFrameLocks/>
          </p:cNvGraphicFramePr>
          <p:nvPr>
            <p:extLst>
              <p:ext uri="{D42A27DB-BD31-4B8C-83A1-F6EECF244321}">
                <p14:modId xmlns:p14="http://schemas.microsoft.com/office/powerpoint/2010/main" val="3173476084"/>
              </p:ext>
            </p:extLst>
          </p:nvPr>
        </p:nvGraphicFramePr>
        <p:xfrm>
          <a:off x="739532" y="1768545"/>
          <a:ext cx="7740860" cy="18432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תרשים 8">
            <a:extLst>
              <a:ext uri="{FF2B5EF4-FFF2-40B4-BE49-F238E27FC236}">
                <a16:creationId xmlns:a16="http://schemas.microsoft.com/office/drawing/2014/main" xmlns="" id="{04158742-AAC4-46AF-AE17-5A88F4686F25}"/>
              </a:ext>
            </a:extLst>
          </p:cNvPr>
          <p:cNvGraphicFramePr>
            <a:graphicFrameLocks/>
          </p:cNvGraphicFramePr>
          <p:nvPr>
            <p:extLst>
              <p:ext uri="{D42A27DB-BD31-4B8C-83A1-F6EECF244321}">
                <p14:modId xmlns:p14="http://schemas.microsoft.com/office/powerpoint/2010/main" val="1720851879"/>
              </p:ext>
            </p:extLst>
          </p:nvPr>
        </p:nvGraphicFramePr>
        <p:xfrm>
          <a:off x="739532" y="3136697"/>
          <a:ext cx="7668852" cy="1735088"/>
        </p:xfrm>
        <a:graphic>
          <a:graphicData uri="http://schemas.openxmlformats.org/drawingml/2006/chart">
            <c:chart xmlns:c="http://schemas.openxmlformats.org/drawingml/2006/chart" xmlns:r="http://schemas.openxmlformats.org/officeDocument/2006/relationships" r:id="rId5"/>
          </a:graphicData>
        </a:graphic>
      </p:graphicFrame>
      <p:sp>
        <p:nvSpPr>
          <p:cNvPr id="10" name="כותרת 1">
            <a:extLst>
              <a:ext uri="{FF2B5EF4-FFF2-40B4-BE49-F238E27FC236}">
                <a16:creationId xmlns:a16="http://schemas.microsoft.com/office/drawing/2014/main" xmlns="" id="{996BB6C7-0F6C-4DC0-848F-341468E032C1}"/>
              </a:ext>
            </a:extLst>
          </p:cNvPr>
          <p:cNvSpPr>
            <a:spLocks noGrp="1"/>
          </p:cNvSpPr>
          <p:nvPr>
            <p:ph type="title"/>
          </p:nvPr>
        </p:nvSpPr>
        <p:spPr>
          <a:xfrm>
            <a:off x="559512" y="122853"/>
            <a:ext cx="7992888" cy="637580"/>
          </a:xfrm>
        </p:spPr>
        <p:txBody>
          <a:bodyPr/>
          <a:lstStyle/>
          <a:p>
            <a:pPr algn="ctr">
              <a:defRPr sz="1400" b="0" i="0" u="none" strike="noStrike" kern="1200" spc="0" baseline="0">
                <a:solidFill>
                  <a:srgbClr val="141E38">
                    <a:lumMod val="65000"/>
                    <a:lumOff val="35000"/>
                  </a:srgbClr>
                </a:solidFill>
                <a:latin typeface="+mn-lt"/>
                <a:ea typeface="+mn-ea"/>
                <a:cs typeface="+mn-cs"/>
              </a:defRPr>
            </a:pPr>
            <a:r>
              <a:rPr lang="he-IL" sz="2400" dirty="0">
                <a:solidFill>
                  <a:srgbClr val="0070C0"/>
                </a:solidFill>
              </a:rPr>
              <a:t>הפער בין האחוזון </a:t>
            </a:r>
            <a:r>
              <a:rPr lang="he-IL" sz="2400" dirty="0" smtClean="0">
                <a:solidFill>
                  <a:srgbClr val="0070C0"/>
                </a:solidFill>
              </a:rPr>
              <a:t>העשירי והתשעים* </a:t>
            </a:r>
            <a:endParaRPr lang="he-IL" sz="2400" dirty="0">
              <a:solidFill>
                <a:srgbClr val="0070C0"/>
              </a:solidFill>
            </a:endParaRPr>
          </a:p>
        </p:txBody>
      </p:sp>
      <p:sp>
        <p:nvSpPr>
          <p:cNvPr id="11" name="מלבן 10">
            <a:extLst>
              <a:ext uri="{FF2B5EF4-FFF2-40B4-BE49-F238E27FC236}">
                <a16:creationId xmlns:a16="http://schemas.microsoft.com/office/drawing/2014/main" xmlns="" id="{C6F478FB-0611-4A4D-956B-2B72D98AD36D}"/>
              </a:ext>
            </a:extLst>
          </p:cNvPr>
          <p:cNvSpPr/>
          <p:nvPr/>
        </p:nvSpPr>
        <p:spPr>
          <a:xfrm>
            <a:off x="7035788" y="4773136"/>
            <a:ext cx="1404552" cy="307777"/>
          </a:xfrm>
          <a:prstGeom prst="rect">
            <a:avLst/>
          </a:prstGeom>
        </p:spPr>
        <p:txBody>
          <a:bodyPr wrap="none">
            <a:spAutoFit/>
          </a:bodyPr>
          <a:lstStyle/>
          <a:p>
            <a:pPr algn="ctr">
              <a:defRPr sz="1400" b="0" i="0" u="none" strike="noStrike" kern="1200" spc="0" baseline="0">
                <a:solidFill>
                  <a:srgbClr val="141E38">
                    <a:lumMod val="65000"/>
                    <a:lumOff val="35000"/>
                  </a:srgbClr>
                </a:solidFill>
                <a:latin typeface="+mn-lt"/>
                <a:ea typeface="+mn-ea"/>
                <a:cs typeface="+mn-cs"/>
              </a:defRPr>
            </a:pPr>
            <a:r>
              <a:rPr lang="he-IL" dirty="0">
                <a:solidFill>
                  <a:srgbClr val="141E38">
                    <a:lumMod val="65000"/>
                    <a:lumOff val="35000"/>
                  </a:srgbClr>
                </a:solidFill>
              </a:rPr>
              <a:t>*מתוקנן לחציון</a:t>
            </a:r>
          </a:p>
        </p:txBody>
      </p:sp>
    </p:spTree>
    <p:extLst>
      <p:ext uri="{BB962C8B-B14F-4D97-AF65-F5344CB8AC3E}">
        <p14:creationId xmlns:p14="http://schemas.microsoft.com/office/powerpoint/2010/main" val="3511940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3D5FD86-7E89-487C-A4C0-80920D3F7941}"/>
              </a:ext>
            </a:extLst>
          </p:cNvPr>
          <p:cNvSpPr>
            <a:spLocks noGrp="1"/>
          </p:cNvSpPr>
          <p:nvPr>
            <p:ph type="title"/>
          </p:nvPr>
        </p:nvSpPr>
        <p:spPr>
          <a:xfrm>
            <a:off x="713887" y="146603"/>
            <a:ext cx="7992888" cy="925612"/>
          </a:xfrm>
        </p:spPr>
        <p:txBody>
          <a:bodyPr>
            <a:noAutofit/>
          </a:bodyPr>
          <a:lstStyle/>
          <a:p>
            <a:pPr algn="ctr"/>
            <a:r>
              <a:rPr lang="he-IL" sz="2400" dirty="0" smtClean="0">
                <a:solidFill>
                  <a:srgbClr val="0070C0"/>
                </a:solidFill>
              </a:rPr>
              <a:t>מערכת החינוך אינה מייצרת שוויון הזדמנויות: </a:t>
            </a:r>
            <a:br>
              <a:rPr lang="he-IL" sz="2400" dirty="0" smtClean="0">
                <a:solidFill>
                  <a:srgbClr val="0070C0"/>
                </a:solidFill>
              </a:rPr>
            </a:br>
            <a:r>
              <a:rPr lang="he-IL" sz="2400" dirty="0" smtClean="0">
                <a:solidFill>
                  <a:srgbClr val="0070C0"/>
                </a:solidFill>
              </a:rPr>
              <a:t>שעור </a:t>
            </a:r>
            <a:r>
              <a:rPr lang="he-IL" sz="2400" dirty="0">
                <a:solidFill>
                  <a:srgbClr val="0070C0"/>
                </a:solidFill>
              </a:rPr>
              <a:t>התלמידים מהרבע התחתון במצב הסוציו-כלכלי </a:t>
            </a:r>
            <a:r>
              <a:rPr lang="he-IL" sz="2400" dirty="0" smtClean="0">
                <a:solidFill>
                  <a:srgbClr val="0070C0"/>
                </a:solidFill>
              </a:rPr>
              <a:t>המגיעים </a:t>
            </a:r>
            <a:r>
              <a:rPr lang="he-IL" sz="2400" dirty="0">
                <a:solidFill>
                  <a:srgbClr val="0070C0"/>
                </a:solidFill>
              </a:rPr>
              <a:t>לרבע </a:t>
            </a:r>
            <a:r>
              <a:rPr lang="he-IL" sz="2400" dirty="0" smtClean="0">
                <a:solidFill>
                  <a:srgbClr val="0070C0"/>
                </a:solidFill>
              </a:rPr>
              <a:t>העליון בהישגים, נמוך יחסית</a:t>
            </a:r>
            <a:endParaRPr lang="en-IL" sz="2400" dirty="0">
              <a:solidFill>
                <a:srgbClr val="0070C0"/>
              </a:solidFill>
            </a:endParaRPr>
          </a:p>
        </p:txBody>
      </p:sp>
      <p:graphicFrame>
        <p:nvGraphicFramePr>
          <p:cNvPr id="4" name="Chart 1">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585571270"/>
              </p:ext>
            </p:extLst>
          </p:nvPr>
        </p:nvGraphicFramePr>
        <p:xfrm>
          <a:off x="425855" y="1360247"/>
          <a:ext cx="8064896" cy="3402791"/>
        </p:xfrm>
        <a:graphic>
          <a:graphicData uri="http://schemas.openxmlformats.org/drawingml/2006/chart">
            <c:chart xmlns:c="http://schemas.openxmlformats.org/drawingml/2006/chart" xmlns:r="http://schemas.openxmlformats.org/officeDocument/2006/relationships" r:id="rId2"/>
          </a:graphicData>
        </a:graphic>
      </p:graphicFrame>
      <p:sp>
        <p:nvSpPr>
          <p:cNvPr id="5" name="מציין מיקום של מספר שקופית 4"/>
          <p:cNvSpPr>
            <a:spLocks noGrp="1"/>
          </p:cNvSpPr>
          <p:nvPr>
            <p:ph type="sldNum" sz="quarter" idx="12"/>
          </p:nvPr>
        </p:nvSpPr>
        <p:spPr/>
        <p:txBody>
          <a:bodyPr/>
          <a:lstStyle/>
          <a:p>
            <a:fld id="{2728996E-20F9-4A33-A5A8-B5E899F899D4}" type="slidenum">
              <a:rPr lang="he-IL" smtClean="0"/>
              <a:t>17</a:t>
            </a:fld>
            <a:endParaRPr lang="he-IL"/>
          </a:p>
        </p:txBody>
      </p:sp>
    </p:spTree>
    <p:extLst>
      <p:ext uri="{BB962C8B-B14F-4D97-AF65-F5344CB8AC3E}">
        <p14:creationId xmlns:p14="http://schemas.microsoft.com/office/powerpoint/2010/main" val="405164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תרשים 6"/>
          <p:cNvGraphicFramePr/>
          <p:nvPr>
            <p:extLst>
              <p:ext uri="{D42A27DB-BD31-4B8C-83A1-F6EECF244321}">
                <p14:modId xmlns:p14="http://schemas.microsoft.com/office/powerpoint/2010/main" val="1486147130"/>
              </p:ext>
            </p:extLst>
          </p:nvPr>
        </p:nvGraphicFramePr>
        <p:xfrm>
          <a:off x="667975" y="1551615"/>
          <a:ext cx="7655768" cy="2953294"/>
        </p:xfrm>
        <a:graphic>
          <a:graphicData uri="http://schemas.openxmlformats.org/drawingml/2006/chart">
            <c:chart xmlns:c="http://schemas.openxmlformats.org/drawingml/2006/chart" xmlns:r="http://schemas.openxmlformats.org/officeDocument/2006/relationships" r:id="rId2"/>
          </a:graphicData>
        </a:graphic>
      </p:graphicFrame>
      <p:sp>
        <p:nvSpPr>
          <p:cNvPr id="8" name="מלבן 7"/>
          <p:cNvSpPr/>
          <p:nvPr/>
        </p:nvSpPr>
        <p:spPr>
          <a:xfrm>
            <a:off x="3083689" y="1156708"/>
            <a:ext cx="3542958" cy="292388"/>
          </a:xfrm>
          <a:prstGeom prst="rect">
            <a:avLst/>
          </a:prstGeom>
        </p:spPr>
        <p:txBody>
          <a:bodyPr wrap="none">
            <a:spAutoFit/>
          </a:bodyPr>
          <a:lstStyle/>
          <a:p>
            <a:pPr algn="ctr" rtl="1">
              <a:defRPr sz="1260" b="1" i="0" u="none" strike="noStrike" kern="1200" baseline="0">
                <a:solidFill>
                  <a:prstClr val="black"/>
                </a:solidFill>
                <a:latin typeface="Arial" panose="020B0604020202020204" pitchFamily="34" charset="0"/>
                <a:ea typeface="+mn-ea"/>
                <a:cs typeface="Arial" panose="020B0604020202020204" pitchFamily="34" charset="0"/>
              </a:defRPr>
            </a:pPr>
            <a:r>
              <a:rPr lang="he-IL" sz="1300" b="1" dirty="0">
                <a:solidFill>
                  <a:prstClr val="black">
                    <a:lumMod val="65000"/>
                    <a:lumOff val="35000"/>
                  </a:prstClr>
                </a:solidFill>
                <a:latin typeface="David" panose="020E0502060401010101" pitchFamily="34" charset="-79"/>
                <a:cs typeface="David" panose="020E0502060401010101" pitchFamily="34" charset="-79"/>
              </a:rPr>
              <a:t>הישגים במבחני ה</a:t>
            </a:r>
            <a:r>
              <a:rPr lang="en-US" sz="1300" b="1" dirty="0">
                <a:solidFill>
                  <a:prstClr val="black">
                    <a:lumMod val="65000"/>
                    <a:lumOff val="35000"/>
                  </a:prstClr>
                </a:solidFill>
                <a:latin typeface="David" panose="020E0502060401010101" pitchFamily="34" charset="-79"/>
                <a:cs typeface="David" panose="020E0502060401010101" pitchFamily="34" charset="-79"/>
              </a:rPr>
              <a:t>PISA-</a:t>
            </a:r>
            <a:r>
              <a:rPr lang="he-IL" sz="1300" b="1" dirty="0">
                <a:solidFill>
                  <a:prstClr val="black">
                    <a:lumMod val="65000"/>
                    <a:lumOff val="35000"/>
                  </a:prstClr>
                </a:solidFill>
                <a:latin typeface="David" panose="020E0502060401010101" pitchFamily="34" charset="-79"/>
                <a:cs typeface="David" panose="020E0502060401010101" pitchFamily="34" charset="-79"/>
              </a:rPr>
              <a:t> לפי קבוצות אוכלוסייה, 2018</a:t>
            </a:r>
          </a:p>
        </p:txBody>
      </p:sp>
      <p:sp>
        <p:nvSpPr>
          <p:cNvPr id="3" name="TextBox 2"/>
          <p:cNvSpPr txBox="1"/>
          <p:nvPr/>
        </p:nvSpPr>
        <p:spPr>
          <a:xfrm>
            <a:off x="546879" y="1218264"/>
            <a:ext cx="661307" cy="230832"/>
          </a:xfrm>
          <a:prstGeom prst="rect">
            <a:avLst/>
          </a:prstGeom>
          <a:noFill/>
        </p:spPr>
        <p:txBody>
          <a:bodyPr wrap="square" rtlCol="1">
            <a:spAutoFit/>
          </a:bodyPr>
          <a:lstStyle/>
          <a:p>
            <a:pPr algn="ctr"/>
            <a:r>
              <a:rPr lang="he-IL" sz="900" dirty="0"/>
              <a:t>ציון</a:t>
            </a:r>
          </a:p>
        </p:txBody>
      </p:sp>
      <p:sp>
        <p:nvSpPr>
          <p:cNvPr id="9" name="כותרת 1"/>
          <p:cNvSpPr txBox="1">
            <a:spLocks/>
          </p:cNvSpPr>
          <p:nvPr/>
        </p:nvSpPr>
        <p:spPr>
          <a:xfrm>
            <a:off x="199848" y="195486"/>
            <a:ext cx="7875984" cy="644780"/>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2800" kern="1200">
                <a:solidFill>
                  <a:srgbClr val="009FDF"/>
                </a:solidFill>
                <a:latin typeface="FbSpoiler Regular" panose="02020603050405020304" pitchFamily="18" charset="-79"/>
                <a:ea typeface="+mj-ea"/>
                <a:cs typeface="+mj-cs"/>
              </a:defRPr>
            </a:lvl1pPr>
          </a:lstStyle>
          <a:p>
            <a:pPr algn="ctr">
              <a:lnSpc>
                <a:spcPct val="85000"/>
              </a:lnSpc>
            </a:pPr>
            <a:r>
              <a:rPr lang="he-IL" sz="2500" b="1" spc="-38" dirty="0">
                <a:solidFill>
                  <a:schemeClr val="accent1"/>
                </a:solidFill>
                <a:latin typeface="+mj-lt"/>
                <a:cs typeface="+mn-cs"/>
              </a:rPr>
              <a:t>הפערים בהישגים הלימודיים בין </a:t>
            </a:r>
            <a:r>
              <a:rPr lang="he-IL" sz="2500" b="1" spc="-38" dirty="0" smtClean="0">
                <a:solidFill>
                  <a:schemeClr val="accent1"/>
                </a:solidFill>
                <a:latin typeface="+mj-lt"/>
                <a:cs typeface="+mn-cs"/>
              </a:rPr>
              <a:t>דוברי העברית והערבית גדולים</a:t>
            </a:r>
            <a:r>
              <a:rPr lang="he-IL" sz="2500" b="1" spc="-38" dirty="0">
                <a:solidFill>
                  <a:schemeClr val="accent1"/>
                </a:solidFill>
                <a:latin typeface="+mj-lt"/>
                <a:cs typeface="+mn-cs"/>
              </a:rPr>
              <a:t>, והתרחבו</a:t>
            </a:r>
          </a:p>
        </p:txBody>
      </p:sp>
      <p:sp>
        <p:nvSpPr>
          <p:cNvPr id="4" name="מציין מיקום של מספר שקופית 3"/>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503851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51B4E41-C430-402C-AF25-E6290724BCF1}"/>
              </a:ext>
            </a:extLst>
          </p:cNvPr>
          <p:cNvSpPr>
            <a:spLocks noGrp="1"/>
          </p:cNvSpPr>
          <p:nvPr>
            <p:ph type="title"/>
          </p:nvPr>
        </p:nvSpPr>
        <p:spPr>
          <a:xfrm>
            <a:off x="179512" y="339502"/>
            <a:ext cx="7920880" cy="504056"/>
          </a:xfrm>
        </p:spPr>
        <p:txBody>
          <a:bodyPr/>
          <a:lstStyle/>
          <a:p>
            <a:pPr algn="ctr"/>
            <a:r>
              <a:rPr lang="he-IL" sz="3200" b="1" dirty="0" smtClean="0">
                <a:solidFill>
                  <a:srgbClr val="0070C0"/>
                </a:solidFill>
                <a:latin typeface="Narkisim" panose="020E0502050101010101" pitchFamily="34" charset="-79"/>
                <a:cs typeface="Narkisim" panose="020E0502050101010101" pitchFamily="34" charset="-79"/>
              </a:rPr>
              <a:t>פערים ניכרים בציוני הפסיכומטרי </a:t>
            </a:r>
            <a:r>
              <a:rPr lang="he-IL" sz="3200" b="1" dirty="0">
                <a:solidFill>
                  <a:srgbClr val="0070C0"/>
                </a:solidFill>
                <a:latin typeface="Narkisim" panose="020E0502050101010101" pitchFamily="34" charset="-79"/>
                <a:cs typeface="Narkisim" panose="020E0502050101010101" pitchFamily="34" charset="-79"/>
              </a:rPr>
              <a:t>של מורים לפי אשכול חברתי-כלכלי של ישוב בית הספר</a:t>
            </a:r>
            <a:endParaRPr lang="en-IL" sz="3200" dirty="0">
              <a:solidFill>
                <a:srgbClr val="0070C0"/>
              </a:solidFill>
            </a:endParaRPr>
          </a:p>
        </p:txBody>
      </p:sp>
      <p:graphicFrame>
        <p:nvGraphicFramePr>
          <p:cNvPr id="4" name="תרשים 3">
            <a:extLst>
              <a:ext uri="{FF2B5EF4-FFF2-40B4-BE49-F238E27FC236}">
                <a16:creationId xmlns:a16="http://schemas.microsoft.com/office/drawing/2014/main" xmlns="" id="{00000000-0008-0000-1000-000005000000}"/>
              </a:ext>
            </a:extLst>
          </p:cNvPr>
          <p:cNvGraphicFramePr>
            <a:graphicFrameLocks/>
          </p:cNvGraphicFramePr>
          <p:nvPr/>
        </p:nvGraphicFramePr>
        <p:xfrm>
          <a:off x="1240604" y="1687530"/>
          <a:ext cx="5979560" cy="2334803"/>
        </p:xfrm>
        <a:graphic>
          <a:graphicData uri="http://schemas.openxmlformats.org/drawingml/2006/chart">
            <c:chart xmlns:c="http://schemas.openxmlformats.org/drawingml/2006/chart" xmlns:r="http://schemas.openxmlformats.org/officeDocument/2006/relationships" r:id="rId3"/>
          </a:graphicData>
        </a:graphic>
      </p:graphicFrame>
      <p:sp>
        <p:nvSpPr>
          <p:cNvPr id="3" name="מציין מיקום של מספר שקופית 2"/>
          <p:cNvSpPr>
            <a:spLocks noGrp="1"/>
          </p:cNvSpPr>
          <p:nvPr>
            <p:ph type="sldNum" sz="quarter" idx="12"/>
          </p:nvPr>
        </p:nvSpPr>
        <p:spPr/>
        <p:txBody>
          <a:bodyPr/>
          <a:lstStyle/>
          <a:p>
            <a:fld id="{2728996E-20F9-4A33-A5A8-B5E899F899D4}" type="slidenum">
              <a:rPr lang="he-IL" smtClean="0"/>
              <a:t>19</a:t>
            </a:fld>
            <a:endParaRPr lang="he-IL"/>
          </a:p>
        </p:txBody>
      </p:sp>
      <p:sp>
        <p:nvSpPr>
          <p:cNvPr id="5" name="TextBox 4"/>
          <p:cNvSpPr txBox="1"/>
          <p:nvPr/>
        </p:nvSpPr>
        <p:spPr>
          <a:xfrm>
            <a:off x="4211961" y="4443958"/>
            <a:ext cx="3096344" cy="276999"/>
          </a:xfrm>
          <a:prstGeom prst="rect">
            <a:avLst/>
          </a:prstGeom>
          <a:noFill/>
        </p:spPr>
        <p:txBody>
          <a:bodyPr wrap="square" rtlCol="1">
            <a:spAutoFit/>
          </a:bodyPr>
          <a:lstStyle/>
          <a:p>
            <a:r>
              <a:rPr lang="he-IL" sz="1200" dirty="0" smtClean="0"/>
              <a:t>מקור: נתוני </a:t>
            </a:r>
            <a:r>
              <a:rPr lang="he-IL" sz="1200" dirty="0" err="1" smtClean="0"/>
              <a:t>למ"ס</a:t>
            </a:r>
            <a:r>
              <a:rPr lang="he-IL" sz="1200" dirty="0" smtClean="0"/>
              <a:t> עיבודי בנק ישראל </a:t>
            </a:r>
          </a:p>
        </p:txBody>
      </p:sp>
    </p:spTree>
    <p:extLst>
      <p:ext uri="{BB962C8B-B14F-4D97-AF65-F5344CB8AC3E}">
        <p14:creationId xmlns:p14="http://schemas.microsoft.com/office/powerpoint/2010/main" val="2882963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4544" y="267494"/>
            <a:ext cx="8891337" cy="537029"/>
          </a:xfrm>
        </p:spPr>
        <p:txBody>
          <a:bodyPr>
            <a:noAutofit/>
          </a:bodyPr>
          <a:lstStyle/>
          <a:p>
            <a:pPr algn="ctr" rtl="1"/>
            <a:r>
              <a:rPr lang="he-IL" sz="2600" dirty="0">
                <a:solidFill>
                  <a:schemeClr val="accent1"/>
                </a:solidFill>
                <a:cs typeface="+mn-cs"/>
              </a:rPr>
              <a:t>פער הפריון התרחב בראשית שנות ה-2000</a:t>
            </a:r>
            <a:br>
              <a:rPr lang="he-IL" sz="2600" dirty="0">
                <a:solidFill>
                  <a:schemeClr val="accent1"/>
                </a:solidFill>
                <a:cs typeface="+mn-cs"/>
              </a:rPr>
            </a:br>
            <a:r>
              <a:rPr lang="he-IL" sz="2600" dirty="0">
                <a:solidFill>
                  <a:schemeClr val="accent1"/>
                </a:solidFill>
                <a:cs typeface="+mn-cs"/>
              </a:rPr>
              <a:t> ונותר בעינו</a:t>
            </a:r>
          </a:p>
        </p:txBody>
      </p:sp>
      <p:graphicFrame>
        <p:nvGraphicFramePr>
          <p:cNvPr id="4" name="תרשים 3"/>
          <p:cNvGraphicFramePr>
            <a:graphicFrameLocks/>
          </p:cNvGraphicFramePr>
          <p:nvPr/>
        </p:nvGraphicFramePr>
        <p:xfrm>
          <a:off x="373381" y="945728"/>
          <a:ext cx="7727011" cy="3481492"/>
        </p:xfrm>
        <a:graphic>
          <a:graphicData uri="http://schemas.openxmlformats.org/drawingml/2006/chart">
            <c:chart xmlns:c="http://schemas.openxmlformats.org/drawingml/2006/chart" xmlns:r="http://schemas.openxmlformats.org/officeDocument/2006/relationships" r:id="rId2"/>
          </a:graphicData>
        </a:graphic>
      </p:graphicFrame>
      <p:sp>
        <p:nvSpPr>
          <p:cNvPr id="5" name="מלבן 4"/>
          <p:cNvSpPr/>
          <p:nvPr/>
        </p:nvSpPr>
        <p:spPr>
          <a:xfrm>
            <a:off x="-58891" y="4803998"/>
            <a:ext cx="8156699" cy="224100"/>
          </a:xfrm>
          <a:prstGeom prst="rect">
            <a:avLst/>
          </a:prstGeom>
        </p:spPr>
        <p:txBody>
          <a:bodyPr wrap="square">
            <a:spAutoFit/>
          </a:bodyPr>
          <a:lstStyle/>
          <a:p>
            <a:pPr algn="r" rtl="1">
              <a:lnSpc>
                <a:spcPts val="975"/>
              </a:lnSpc>
            </a:pPr>
            <a:r>
              <a:rPr lang="he-IL" sz="1100" dirty="0"/>
              <a:t>המקור: ארגון העבודה הבין-לאומי, </a:t>
            </a:r>
            <a:r>
              <a:rPr lang="en-US" sz="1100" dirty="0"/>
              <a:t>OECD</a:t>
            </a:r>
            <a:r>
              <a:rPr lang="he-IL" sz="1100" dirty="0"/>
              <a:t> ועיבודי בנק ישראל. </a:t>
            </a:r>
          </a:p>
        </p:txBody>
      </p:sp>
      <p:sp>
        <p:nvSpPr>
          <p:cNvPr id="6" name="מלבן 5"/>
          <p:cNvSpPr/>
          <p:nvPr/>
        </p:nvSpPr>
        <p:spPr>
          <a:xfrm>
            <a:off x="2051720" y="1190368"/>
            <a:ext cx="4572000" cy="492443"/>
          </a:xfrm>
          <a:prstGeom prst="rect">
            <a:avLst/>
          </a:prstGeom>
        </p:spPr>
        <p:txBody>
          <a:bodyPr>
            <a:spAutoFit/>
          </a:bodyPr>
          <a:lstStyle/>
          <a:p>
            <a:pPr algn="ctr" rtl="1">
              <a:defRPr sz="1260" b="1" i="0" u="none" strike="noStrike" kern="1200" baseline="0">
                <a:solidFill>
                  <a:prstClr val="black"/>
                </a:solidFill>
                <a:latin typeface="Arial" panose="020B0604020202020204" pitchFamily="34" charset="0"/>
                <a:ea typeface="+mn-ea"/>
                <a:cs typeface="Arial" panose="020B0604020202020204" pitchFamily="34" charset="0"/>
              </a:defRPr>
            </a:pPr>
            <a:r>
              <a:rPr lang="he-IL" sz="1300" b="1" dirty="0">
                <a:solidFill>
                  <a:prstClr val="black"/>
                </a:solidFill>
                <a:latin typeface="David" panose="020E0502060401010101" pitchFamily="34" charset="-79"/>
                <a:cs typeface="David" panose="020E0502060401010101" pitchFamily="34" charset="-79"/>
              </a:rPr>
              <a:t>התוצר לעובד בגילי העבודה העיקריים (25-64)</a:t>
            </a:r>
          </a:p>
          <a:p>
            <a:pPr algn="ctr" rtl="1">
              <a:defRPr sz="1260" b="1" i="0" u="none" strike="noStrike" kern="1200" baseline="0">
                <a:solidFill>
                  <a:prstClr val="black"/>
                </a:solidFill>
                <a:latin typeface="Arial" panose="020B0604020202020204" pitchFamily="34" charset="0"/>
                <a:ea typeface="+mn-ea"/>
                <a:cs typeface="Arial" panose="020B0604020202020204" pitchFamily="34" charset="0"/>
              </a:defRPr>
            </a:pPr>
            <a:r>
              <a:rPr lang="he-IL" sz="1300" b="1" dirty="0">
                <a:solidFill>
                  <a:prstClr val="black"/>
                </a:solidFill>
                <a:latin typeface="David" panose="020E0502060401010101" pitchFamily="34" charset="-79"/>
                <a:cs typeface="David" panose="020E0502060401010101" pitchFamily="34" charset="-79"/>
              </a:rPr>
              <a:t> 1995-2018, אלפי דולרים קבועים, </a:t>
            </a:r>
            <a:r>
              <a:rPr lang="en-US" sz="1300" b="1" dirty="0">
                <a:solidFill>
                  <a:prstClr val="black"/>
                </a:solidFill>
                <a:latin typeface="David" panose="020E0502060401010101" pitchFamily="34" charset="-79"/>
                <a:cs typeface="David" panose="020E0502060401010101" pitchFamily="34" charset="-79"/>
              </a:rPr>
              <a:t>PPP</a:t>
            </a:r>
            <a:r>
              <a:rPr lang="he-IL" sz="1300" b="1" dirty="0">
                <a:solidFill>
                  <a:prstClr val="black"/>
                </a:solidFill>
                <a:latin typeface="David" panose="020E0502060401010101" pitchFamily="34" charset="-79"/>
                <a:cs typeface="David" panose="020E0502060401010101" pitchFamily="34" charset="-79"/>
              </a:rPr>
              <a:t> </a:t>
            </a:r>
          </a:p>
        </p:txBody>
      </p:sp>
      <p:sp>
        <p:nvSpPr>
          <p:cNvPr id="8" name="מציין מיקום של מספר שקופית 7"/>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614551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0625" y="878682"/>
            <a:ext cx="8658225" cy="3850481"/>
          </a:xfrm>
        </p:spPr>
        <p:txBody>
          <a:bodyPr/>
          <a:lstStyle/>
          <a:p>
            <a:pPr marL="0" indent="0">
              <a:buNone/>
            </a:pPr>
            <a:endParaRPr lang="he-IL" dirty="0"/>
          </a:p>
          <a:p>
            <a:pPr marL="0" indent="0">
              <a:buNone/>
            </a:pPr>
            <a:endParaRPr lang="he-IL" dirty="0"/>
          </a:p>
          <a:p>
            <a:pPr marL="0" indent="0">
              <a:buNone/>
            </a:pPr>
            <a:r>
              <a:rPr lang="he-IL" dirty="0">
                <a:solidFill>
                  <a:schemeClr val="accent1">
                    <a:lumMod val="50000"/>
                  </a:schemeClr>
                </a:solidFill>
              </a:rPr>
              <a:t>	פעילות הממשלה להשלמת מיומנויות </a:t>
            </a:r>
          </a:p>
        </p:txBody>
      </p:sp>
      <p:sp>
        <p:nvSpPr>
          <p:cNvPr id="2" name="מציין מיקום של מספר שקופית 1"/>
          <p:cNvSpPr>
            <a:spLocks noGrp="1"/>
          </p:cNvSpPr>
          <p:nvPr>
            <p:ph type="sldNum" sz="quarter" idx="12"/>
          </p:nvPr>
        </p:nvSpPr>
        <p:spPr/>
        <p:txBody>
          <a:bodyPr/>
          <a:lstStyle/>
          <a:p>
            <a:fld id="{2728996E-20F9-4A33-A5A8-B5E899F899D4}" type="slidenum">
              <a:rPr lang="he-IL" smtClean="0"/>
              <a:t>20</a:t>
            </a:fld>
            <a:endParaRPr lang="he-IL"/>
          </a:p>
        </p:txBody>
      </p:sp>
    </p:spTree>
    <p:extLst>
      <p:ext uri="{BB962C8B-B14F-4D97-AF65-F5344CB8AC3E}">
        <p14:creationId xmlns:p14="http://schemas.microsoft.com/office/powerpoint/2010/main" val="2011132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0"/>
          <a:lstStyle/>
          <a:p>
            <a:pPr algn="ctr">
              <a:defRPr/>
            </a:pPr>
            <a:r>
              <a:rPr lang="he-IL" sz="2200" dirty="0">
                <a:solidFill>
                  <a:srgbClr val="0070C0"/>
                </a:solidFill>
                <a:cs typeface="+mj-cs"/>
              </a:rPr>
              <a:t>ההוצאה הממשלתית בישראל על מדיניות פעילה</a:t>
            </a:r>
            <a:r>
              <a:rPr lang="en-US" sz="2200" dirty="0">
                <a:solidFill>
                  <a:srgbClr val="0070C0"/>
                </a:solidFill>
                <a:cs typeface="+mj-cs"/>
              </a:rPr>
              <a:t/>
            </a:r>
            <a:br>
              <a:rPr lang="en-US" sz="2200" dirty="0">
                <a:solidFill>
                  <a:srgbClr val="0070C0"/>
                </a:solidFill>
                <a:cs typeface="+mj-cs"/>
              </a:rPr>
            </a:br>
            <a:r>
              <a:rPr lang="he-IL" sz="2200" dirty="0">
                <a:solidFill>
                  <a:srgbClr val="0070C0"/>
                </a:solidFill>
                <a:cs typeface="+mj-cs"/>
              </a:rPr>
              <a:t>בשוק </a:t>
            </a:r>
            <a:r>
              <a:rPr lang="he-IL" sz="2200" dirty="0" smtClean="0">
                <a:solidFill>
                  <a:srgbClr val="0070C0"/>
                </a:solidFill>
                <a:cs typeface="+mj-cs"/>
              </a:rPr>
              <a:t>העבודה ועל חינוך מקצועי/טכנולוגי  נמוכה יחסית</a:t>
            </a:r>
            <a:endParaRPr lang="x-none" sz="2200" dirty="0">
              <a:solidFill>
                <a:srgbClr val="0070C0"/>
              </a:solidFill>
              <a:cs typeface="+mj-cs"/>
            </a:endParaRPr>
          </a:p>
        </p:txBody>
      </p:sp>
      <p:graphicFrame>
        <p:nvGraphicFramePr>
          <p:cNvPr id="3" name="תרשים 2"/>
          <p:cNvGraphicFramePr>
            <a:graphicFrameLocks/>
          </p:cNvGraphicFramePr>
          <p:nvPr>
            <p:extLst>
              <p:ext uri="{D42A27DB-BD31-4B8C-83A1-F6EECF244321}">
                <p14:modId xmlns:p14="http://schemas.microsoft.com/office/powerpoint/2010/main" val="2749234138"/>
              </p:ext>
            </p:extLst>
          </p:nvPr>
        </p:nvGraphicFramePr>
        <p:xfrm>
          <a:off x="875589" y="929348"/>
          <a:ext cx="7621983" cy="3154288"/>
        </p:xfrm>
        <a:graphic>
          <a:graphicData uri="http://schemas.openxmlformats.org/drawingml/2006/chart">
            <c:chart xmlns:c="http://schemas.openxmlformats.org/drawingml/2006/chart" xmlns:r="http://schemas.openxmlformats.org/officeDocument/2006/relationships" r:id="rId3"/>
          </a:graphicData>
        </a:graphic>
      </p:graphicFrame>
      <p:sp>
        <p:nvSpPr>
          <p:cNvPr id="36868" name="תיבת טקסט 3"/>
          <p:cNvSpPr txBox="1">
            <a:spLocks noChangeArrowheads="1"/>
          </p:cNvSpPr>
          <p:nvPr/>
        </p:nvSpPr>
        <p:spPr bwMode="auto">
          <a:xfrm>
            <a:off x="1842264" y="4129365"/>
            <a:ext cx="6643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r>
              <a:rPr lang="he-IL" altLang="he-IL" sz="900" dirty="0" smtClean="0"/>
              <a:t>*2017 או </a:t>
            </a:r>
            <a:r>
              <a:rPr lang="he-IL" altLang="he-IL" sz="900" dirty="0"/>
              <a:t>הנתון הזמין העדכני ביותר, על פי הגדרות ה-</a:t>
            </a:r>
            <a:r>
              <a:rPr lang="en-US" altLang="he-IL" sz="900" dirty="0" smtClean="0"/>
              <a:t>OECD</a:t>
            </a:r>
            <a:r>
              <a:rPr lang="he-IL" altLang="he-IL" sz="900" dirty="0" smtClean="0"/>
              <a:t>. ההוצאה על מדיניות פעילה בשוק העבודה כוללת </a:t>
            </a:r>
            <a:r>
              <a:rPr lang="he-IL" altLang="he-IL" sz="900" dirty="0"/>
              <a:t>בין היתר הוצאות על שירותי הכשרה מקצועית, השמה, אימון, </a:t>
            </a:r>
            <a:r>
              <a:rPr lang="he-IL" altLang="he-IL" sz="900" dirty="0" smtClean="0"/>
              <a:t>וסיוע בהתמחות, תמריצי </a:t>
            </a:r>
            <a:r>
              <a:rPr lang="he-IL" altLang="he-IL" sz="900" dirty="0"/>
              <a:t>תעסוקה, שיקום, יצירת עבודות ישירה, בטוח </a:t>
            </a:r>
            <a:r>
              <a:rPr lang="he-IL" altLang="he-IL" sz="900" dirty="0" smtClean="0"/>
              <a:t>אבטלה</a:t>
            </a:r>
            <a:endParaRPr lang="en-US" altLang="he-IL" sz="900" dirty="0"/>
          </a:p>
        </p:txBody>
      </p:sp>
      <p:sp>
        <p:nvSpPr>
          <p:cNvPr id="36869" name="TextBox 4"/>
          <p:cNvSpPr txBox="1">
            <a:spLocks noChangeArrowheads="1"/>
          </p:cNvSpPr>
          <p:nvPr/>
        </p:nvSpPr>
        <p:spPr bwMode="auto">
          <a:xfrm>
            <a:off x="510625" y="4583203"/>
            <a:ext cx="8172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r>
              <a:rPr lang="he-IL" altLang="he-IL" sz="1350" dirty="0" smtClean="0">
                <a:solidFill>
                  <a:schemeClr val="accent1"/>
                </a:solidFill>
              </a:rPr>
              <a:t>מקור: ה-</a:t>
            </a:r>
            <a:r>
              <a:rPr lang="en-US" altLang="he-IL" sz="1350" dirty="0" smtClean="0">
                <a:solidFill>
                  <a:schemeClr val="accent1"/>
                </a:solidFill>
              </a:rPr>
              <a:t>OECD</a:t>
            </a:r>
            <a:r>
              <a:rPr lang="he-IL" altLang="he-IL" sz="1350" dirty="0" smtClean="0">
                <a:solidFill>
                  <a:schemeClr val="accent1"/>
                </a:solidFill>
              </a:rPr>
              <a:t> ועיבודי המכון לדמוקרטיה</a:t>
            </a:r>
            <a:r>
              <a:rPr lang="he-IL" altLang="he-IL" sz="1350" dirty="0" smtClean="0">
                <a:solidFill>
                  <a:schemeClr val="accent1"/>
                </a:solidFill>
              </a:rPr>
              <a:t>.</a:t>
            </a:r>
            <a:r>
              <a:rPr lang="en-US" altLang="he-IL" sz="1350" dirty="0" smtClean="0">
                <a:solidFill>
                  <a:schemeClr val="accent1"/>
                </a:solidFill>
              </a:rPr>
              <a:t/>
            </a:r>
            <a:br>
              <a:rPr lang="en-US" altLang="he-IL" sz="1350" dirty="0" smtClean="0">
                <a:solidFill>
                  <a:schemeClr val="accent1"/>
                </a:solidFill>
              </a:rPr>
            </a:br>
            <a:r>
              <a:rPr lang="he-IL" altLang="he-IL" sz="1350" dirty="0" smtClean="0">
                <a:solidFill>
                  <a:schemeClr val="accent1"/>
                </a:solidFill>
              </a:rPr>
              <a:t>הנתונים </a:t>
            </a:r>
            <a:r>
              <a:rPr lang="he-IL" altLang="he-IL" sz="1350" dirty="0" smtClean="0">
                <a:solidFill>
                  <a:schemeClr val="accent1"/>
                </a:solidFill>
              </a:rPr>
              <a:t>על חינוך מקצועי /טכנולוגי ל-2015, למדיניות שוק העבודה ל-2017</a:t>
            </a:r>
            <a:endParaRPr lang="he-IL" altLang="he-IL" sz="1350" dirty="0">
              <a:solidFill>
                <a:schemeClr val="accent1"/>
              </a:solidFill>
            </a:endParaRPr>
          </a:p>
        </p:txBody>
      </p:sp>
      <p:sp>
        <p:nvSpPr>
          <p:cNvPr id="36871" name="מציין מיקום של מספר שקופית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17A262C-F84B-4E7A-B639-3996FBB78C64}" type="slidenum">
              <a:rPr lang="en-US" altLang="he-IL" smtClean="0">
                <a:solidFill>
                  <a:srgbClr val="FFFFFF"/>
                </a:solidFill>
              </a:rPr>
              <a:pPr/>
              <a:t>21</a:t>
            </a:fld>
            <a:endParaRPr lang="en-US" altLang="he-IL">
              <a:solidFill>
                <a:srgbClr val="FFFFFF"/>
              </a:solidFill>
            </a:endParaRPr>
          </a:p>
        </p:txBody>
      </p:sp>
      <p:graphicFrame>
        <p:nvGraphicFramePr>
          <p:cNvPr id="8" name="תרשים 5"/>
          <p:cNvGraphicFramePr>
            <a:graphicFrameLocks/>
          </p:cNvGraphicFramePr>
          <p:nvPr>
            <p:extLst>
              <p:ext uri="{D42A27DB-BD31-4B8C-83A1-F6EECF244321}">
                <p14:modId xmlns:p14="http://schemas.microsoft.com/office/powerpoint/2010/main" val="3121684586"/>
              </p:ext>
            </p:extLst>
          </p:nvPr>
        </p:nvGraphicFramePr>
        <p:xfrm>
          <a:off x="4578569" y="1421895"/>
          <a:ext cx="3672408" cy="262296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434554" y="989848"/>
            <a:ext cx="3960440" cy="261610"/>
          </a:xfrm>
          <a:prstGeom prst="rect">
            <a:avLst/>
          </a:prstGeom>
          <a:noFill/>
        </p:spPr>
        <p:txBody>
          <a:bodyPr wrap="square" rtlCol="1">
            <a:spAutoFit/>
          </a:bodyPr>
          <a:lstStyle/>
          <a:p>
            <a:r>
              <a:rPr lang="he-IL" sz="1100" dirty="0" smtClean="0">
                <a:solidFill>
                  <a:schemeClr val="accent1">
                    <a:lumMod val="75000"/>
                  </a:schemeClr>
                </a:solidFill>
              </a:rPr>
              <a:t>ההוצאה הציבורית על חינוך מקצועי/טכנולוגי באחוזי תוצר</a:t>
            </a:r>
          </a:p>
        </p:txBody>
      </p:sp>
    </p:spTree>
    <p:extLst>
      <p:ext uri="{BB962C8B-B14F-4D97-AF65-F5344CB8AC3E}">
        <p14:creationId xmlns:p14="http://schemas.microsoft.com/office/powerpoint/2010/main" val="2316437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3200" dirty="0">
                <a:solidFill>
                  <a:srgbClr val="0070C0"/>
                </a:solidFill>
              </a:rPr>
              <a:t>מה נדרש?</a:t>
            </a:r>
          </a:p>
        </p:txBody>
      </p:sp>
      <p:sp>
        <p:nvSpPr>
          <p:cNvPr id="3" name="מציין מיקום תוכן 2"/>
          <p:cNvSpPr>
            <a:spLocks noGrp="1"/>
          </p:cNvSpPr>
          <p:nvPr>
            <p:ph idx="1"/>
          </p:nvPr>
        </p:nvSpPr>
        <p:spPr/>
        <p:txBody>
          <a:bodyPr>
            <a:normAutofit fontScale="55000" lnSpcReduction="20000"/>
          </a:bodyPr>
          <a:lstStyle/>
          <a:p>
            <a:r>
              <a:rPr lang="he-IL" sz="2000" dirty="0"/>
              <a:t>שיפור ניכר באיכות המורים באמצעות שיפור הכשרתם, בניית תשתית להערכתם ותגמולם על בסיס הערכה, </a:t>
            </a:r>
            <a:r>
              <a:rPr lang="he-IL" sz="2000" dirty="0" err="1"/>
              <a:t>תמרוץ</a:t>
            </a:r>
            <a:r>
              <a:rPr lang="he-IL" sz="2000" dirty="0"/>
              <a:t> מורים איכותיים בתחומים נדרשים כמו אנגלית, מתמטיקה ומדעים, </a:t>
            </a:r>
            <a:r>
              <a:rPr lang="he-IL" sz="2000" dirty="0" err="1"/>
              <a:t>תמרוץ</a:t>
            </a:r>
            <a:r>
              <a:rPr lang="he-IL" sz="2000" dirty="0"/>
              <a:t> מורים בפריפריה החברתית, ושיפור שכרם של מורים חדשים; </a:t>
            </a:r>
          </a:p>
          <a:p>
            <a:r>
              <a:rPr lang="he-IL" sz="2000" dirty="0"/>
              <a:t>עדכון תכני הלימוד, ושיטות ההוראה; </a:t>
            </a:r>
          </a:p>
          <a:p>
            <a:r>
              <a:rPr lang="he-IL" sz="2000" dirty="0"/>
              <a:t>הקצאת משאבים ומיקוד המאמץ בבתי ספר באזורים בעלי רמה כלכלית-חברתית נמוכה, ובכלל זה במגזר הערבי, לרבות הרחבת לימודי העברית</a:t>
            </a:r>
          </a:p>
          <a:p>
            <a:r>
              <a:rPr lang="he-IL" sz="2000" dirty="0"/>
              <a:t>הקניית השכלה במתמטיקה  ובמדעים לכל חלקי האוכלוסייה,   </a:t>
            </a:r>
          </a:p>
          <a:p>
            <a:r>
              <a:rPr lang="he-IL" sz="2000" dirty="0"/>
              <a:t>שדרוג מערכת ההכשרה המקצועית;</a:t>
            </a:r>
          </a:p>
          <a:p>
            <a:r>
              <a:rPr lang="he-IL" sz="2000" dirty="0"/>
              <a:t>שדרוג החינוך הטכנולוגי; </a:t>
            </a:r>
          </a:p>
          <a:p>
            <a:pPr marL="0" indent="0">
              <a:buNone/>
            </a:pPr>
            <a:endParaRPr lang="he-IL" sz="2000" b="1" dirty="0"/>
          </a:p>
          <a:p>
            <a:pPr marL="0" indent="0">
              <a:buNone/>
            </a:pPr>
            <a:r>
              <a:rPr lang="he-IL" sz="2000" b="1" dirty="0">
                <a:solidFill>
                  <a:srgbClr val="0070C0"/>
                </a:solidFill>
              </a:rPr>
              <a:t>כל אלה הם המפתח להכנת בוגרי המערכת לשוק העבודה העתידי שהמיומנויות הנדרשות להשתלבות מוצלחת בו יהיו בוודאי גבוהות מאלה הנדרשות בשוק העבודה היום.</a:t>
            </a:r>
          </a:p>
        </p:txBody>
      </p:sp>
      <p:sp>
        <p:nvSpPr>
          <p:cNvPr id="5" name="מציין מיקום של מספר שקופית 4"/>
          <p:cNvSpPr>
            <a:spLocks noGrp="1"/>
          </p:cNvSpPr>
          <p:nvPr>
            <p:ph type="sldNum" sz="quarter" idx="12"/>
          </p:nvPr>
        </p:nvSpPr>
        <p:spPr/>
        <p:txBody>
          <a:bodyPr/>
          <a:lstStyle/>
          <a:p>
            <a:fld id="{2728996E-20F9-4A33-A5A8-B5E899F899D4}" type="slidenum">
              <a:rPr lang="he-IL" smtClean="0"/>
              <a:t>22</a:t>
            </a:fld>
            <a:endParaRPr lang="he-IL"/>
          </a:p>
        </p:txBody>
      </p:sp>
    </p:spTree>
    <p:extLst>
      <p:ext uri="{BB962C8B-B14F-4D97-AF65-F5344CB8AC3E}">
        <p14:creationId xmlns:p14="http://schemas.microsoft.com/office/powerpoint/2010/main" val="4171076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marL="0" indent="0">
              <a:buNone/>
            </a:pPr>
            <a:endParaRPr lang="he-IL" dirty="0"/>
          </a:p>
          <a:p>
            <a:pPr marL="0" indent="0">
              <a:buNone/>
            </a:pPr>
            <a:endParaRPr lang="he-IL" dirty="0"/>
          </a:p>
          <a:p>
            <a:pPr marL="0" indent="0">
              <a:buNone/>
            </a:pPr>
            <a:r>
              <a:rPr lang="he-IL" dirty="0"/>
              <a:t>		</a:t>
            </a:r>
            <a:r>
              <a:rPr lang="he-IL" dirty="0" smtClean="0"/>
              <a:t>		</a:t>
            </a:r>
            <a:r>
              <a:rPr lang="he-IL" sz="4400" dirty="0" smtClean="0"/>
              <a:t>תודה</a:t>
            </a:r>
            <a:endParaRPr lang="he-IL" sz="4400" dirty="0"/>
          </a:p>
        </p:txBody>
      </p:sp>
      <p:sp>
        <p:nvSpPr>
          <p:cNvPr id="2" name="מציין מיקום של מספר שקופית 1"/>
          <p:cNvSpPr>
            <a:spLocks noGrp="1"/>
          </p:cNvSpPr>
          <p:nvPr>
            <p:ph type="sldNum" sz="quarter" idx="12"/>
          </p:nvPr>
        </p:nvSpPr>
        <p:spPr/>
        <p:txBody>
          <a:bodyPr/>
          <a:lstStyle/>
          <a:p>
            <a:fld id="{2728996E-20F9-4A33-A5A8-B5E899F899D4}" type="slidenum">
              <a:rPr lang="he-IL" smtClean="0"/>
              <a:t>23</a:t>
            </a:fld>
            <a:endParaRPr lang="he-IL"/>
          </a:p>
        </p:txBody>
      </p:sp>
    </p:spTree>
    <p:extLst>
      <p:ext uri="{BB962C8B-B14F-4D97-AF65-F5344CB8AC3E}">
        <p14:creationId xmlns:p14="http://schemas.microsoft.com/office/powerpoint/2010/main" val="4178587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DFDE768-643D-40CD-8B49-EBE62DB6E0B4}"/>
              </a:ext>
            </a:extLst>
          </p:cNvPr>
          <p:cNvSpPr>
            <a:spLocks noGrp="1"/>
          </p:cNvSpPr>
          <p:nvPr>
            <p:ph type="title"/>
          </p:nvPr>
        </p:nvSpPr>
        <p:spPr>
          <a:xfrm>
            <a:off x="0" y="286340"/>
            <a:ext cx="8244408" cy="537029"/>
          </a:xfrm>
        </p:spPr>
        <p:txBody>
          <a:bodyPr>
            <a:noAutofit/>
          </a:bodyPr>
          <a:lstStyle/>
          <a:p>
            <a:pPr algn="ctr" rtl="1"/>
            <a:r>
              <a:rPr lang="he-IL" sz="2500" dirty="0">
                <a:solidFill>
                  <a:schemeClr val="accent1"/>
                </a:solidFill>
                <a:cs typeface="+mn-cs"/>
              </a:rPr>
              <a:t>למרות שממוצע שנות הלימוד בישראל גבוה</a:t>
            </a:r>
            <a:r>
              <a:rPr lang="en-US" sz="2500" dirty="0">
                <a:solidFill>
                  <a:schemeClr val="accent1"/>
                </a:solidFill>
                <a:cs typeface="+mn-cs"/>
              </a:rPr>
              <a:t/>
            </a:r>
            <a:br>
              <a:rPr lang="en-US" sz="2500" dirty="0">
                <a:solidFill>
                  <a:schemeClr val="accent1"/>
                </a:solidFill>
                <a:cs typeface="+mn-cs"/>
              </a:rPr>
            </a:br>
            <a:r>
              <a:rPr lang="he-IL" sz="2500" dirty="0">
                <a:solidFill>
                  <a:schemeClr val="accent1"/>
                </a:solidFill>
                <a:cs typeface="+mn-cs"/>
              </a:rPr>
              <a:t>יחסית בהשוואה בינלאומית</a:t>
            </a:r>
            <a:endParaRPr lang="en-US" sz="2500" dirty="0">
              <a:solidFill>
                <a:schemeClr val="accent1"/>
              </a:solidFill>
              <a:cs typeface="+mn-cs"/>
            </a:endParaRPr>
          </a:p>
        </p:txBody>
      </p:sp>
      <p:sp>
        <p:nvSpPr>
          <p:cNvPr id="5" name="TextBox 4"/>
          <p:cNvSpPr txBox="1"/>
          <p:nvPr/>
        </p:nvSpPr>
        <p:spPr>
          <a:xfrm>
            <a:off x="403750" y="684729"/>
            <a:ext cx="776012" cy="430887"/>
          </a:xfrm>
          <a:prstGeom prst="rect">
            <a:avLst/>
          </a:prstGeom>
          <a:noFill/>
        </p:spPr>
        <p:txBody>
          <a:bodyPr wrap="square" rtlCol="1">
            <a:spAutoFit/>
          </a:bodyPr>
          <a:lstStyle/>
          <a:p>
            <a:pPr algn="ctr"/>
            <a:r>
              <a:rPr lang="he-IL" sz="1100" dirty="0">
                <a:solidFill>
                  <a:prstClr val="black"/>
                </a:solidFill>
              </a:rPr>
              <a:t>שנות לימוד</a:t>
            </a:r>
          </a:p>
        </p:txBody>
      </p:sp>
      <p:sp>
        <p:nvSpPr>
          <p:cNvPr id="7" name="מלבן 6"/>
          <p:cNvSpPr/>
          <p:nvPr/>
        </p:nvSpPr>
        <p:spPr>
          <a:xfrm>
            <a:off x="1430585" y="4803998"/>
            <a:ext cx="7145565" cy="261610"/>
          </a:xfrm>
          <a:prstGeom prst="rect">
            <a:avLst/>
          </a:prstGeom>
        </p:spPr>
        <p:txBody>
          <a:bodyPr wrap="square">
            <a:spAutoFit/>
          </a:bodyPr>
          <a:lstStyle/>
          <a:p>
            <a:pPr algn="r" rtl="1"/>
            <a:r>
              <a:rPr lang="he-IL" sz="1100" dirty="0">
                <a:solidFill>
                  <a:srgbClr val="141E38"/>
                </a:solidFill>
              </a:rPr>
              <a:t>מקור: </a:t>
            </a:r>
            <a:r>
              <a:rPr lang="en-US" sz="1100" dirty="0">
                <a:solidFill>
                  <a:srgbClr val="141E38"/>
                </a:solidFill>
              </a:rPr>
              <a:t>Human Development Report Office 2018</a:t>
            </a:r>
            <a:endParaRPr lang="he-IL" sz="1100" dirty="0">
              <a:solidFill>
                <a:srgbClr val="141E38"/>
              </a:solidFill>
            </a:endParaRPr>
          </a:p>
        </p:txBody>
      </p:sp>
      <p:sp>
        <p:nvSpPr>
          <p:cNvPr id="11" name="מלבן 10"/>
          <p:cNvSpPr/>
          <p:nvPr/>
        </p:nvSpPr>
        <p:spPr>
          <a:xfrm>
            <a:off x="2553577" y="1394526"/>
            <a:ext cx="4572000" cy="415498"/>
          </a:xfrm>
          <a:prstGeom prst="rect">
            <a:avLst/>
          </a:prstGeom>
        </p:spPr>
        <p:txBody>
          <a:bodyPr>
            <a:spAutoFit/>
          </a:bodyPr>
          <a:lstStyle/>
          <a:p>
            <a:pPr algn="ctr" rtl="1">
              <a:defRPr sz="1260" b="1" i="0" u="none" strike="noStrike" kern="1200" baseline="0">
                <a:solidFill>
                  <a:prstClr val="black"/>
                </a:solidFill>
                <a:latin typeface="Arial" panose="020B0604020202020204" pitchFamily="34" charset="0"/>
                <a:ea typeface="+mn-ea"/>
                <a:cs typeface="Arial" panose="020B0604020202020204" pitchFamily="34" charset="0"/>
              </a:defRPr>
            </a:pPr>
            <a:r>
              <a:rPr lang="he-IL" sz="1050" b="1" dirty="0">
                <a:solidFill>
                  <a:prstClr val="black">
                    <a:lumMod val="65000"/>
                    <a:lumOff val="35000"/>
                  </a:prstClr>
                </a:solidFill>
                <a:latin typeface="Arial" panose="020B0604020202020204" pitchFamily="34" charset="0"/>
                <a:cs typeface="Arial" panose="020B0604020202020204" pitchFamily="34" charset="0"/>
              </a:rPr>
              <a:t>ממוצע שנות לימוד בהשוואה בינלאומית,</a:t>
            </a:r>
          </a:p>
          <a:p>
            <a:pPr algn="ctr" rtl="1">
              <a:defRPr sz="1260" b="1" i="0" u="none" strike="noStrike" kern="1200" baseline="0">
                <a:solidFill>
                  <a:prstClr val="black"/>
                </a:solidFill>
                <a:latin typeface="Arial" panose="020B0604020202020204" pitchFamily="34" charset="0"/>
                <a:ea typeface="+mn-ea"/>
                <a:cs typeface="Arial" panose="020B0604020202020204" pitchFamily="34" charset="0"/>
              </a:defRPr>
            </a:pPr>
            <a:r>
              <a:rPr lang="he-IL" sz="1050" b="1" dirty="0">
                <a:solidFill>
                  <a:prstClr val="black">
                    <a:lumMod val="65000"/>
                    <a:lumOff val="35000"/>
                  </a:prstClr>
                </a:solidFill>
                <a:latin typeface="Arial" panose="020B0604020202020204" pitchFamily="34" charset="0"/>
                <a:cs typeface="Arial" panose="020B0604020202020204" pitchFamily="34" charset="0"/>
              </a:rPr>
              <a:t>2018</a:t>
            </a:r>
          </a:p>
        </p:txBody>
      </p:sp>
      <p:graphicFrame>
        <p:nvGraphicFramePr>
          <p:cNvPr id="12" name="תרשים 11"/>
          <p:cNvGraphicFramePr>
            <a:graphicFrameLocks/>
          </p:cNvGraphicFramePr>
          <p:nvPr>
            <p:extLst>
              <p:ext uri="{D42A27DB-BD31-4B8C-83A1-F6EECF244321}">
                <p14:modId xmlns:p14="http://schemas.microsoft.com/office/powerpoint/2010/main" val="91658676"/>
              </p:ext>
            </p:extLst>
          </p:nvPr>
        </p:nvGraphicFramePr>
        <p:xfrm>
          <a:off x="674239" y="1115616"/>
          <a:ext cx="7703429" cy="3697120"/>
        </p:xfrm>
        <a:graphic>
          <a:graphicData uri="http://schemas.openxmlformats.org/drawingml/2006/chart">
            <c:chart xmlns:c="http://schemas.openxmlformats.org/drawingml/2006/chart" xmlns:r="http://schemas.openxmlformats.org/officeDocument/2006/relationships" r:id="rId3"/>
          </a:graphicData>
        </a:graphic>
      </p:graphicFrame>
      <p:sp>
        <p:nvSpPr>
          <p:cNvPr id="3" name="מציין מיקום של מספר שקופית 2"/>
          <p:cNvSpPr>
            <a:spLocks noGrp="1"/>
          </p:cNvSpPr>
          <p:nvPr>
            <p:ph type="sldNum" sz="quarter" idx="12"/>
          </p:nvPr>
        </p:nvSpPr>
        <p:spPr>
          <a:xfrm>
            <a:off x="7967725" y="4917283"/>
            <a:ext cx="1133475" cy="226218"/>
          </a:xfrm>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2096700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2722" y="-52012"/>
            <a:ext cx="7461647" cy="825078"/>
          </a:xfrm>
        </p:spPr>
        <p:txBody>
          <a:bodyPr/>
          <a:lstStyle/>
          <a:p>
            <a:pPr algn="ctr">
              <a:defRPr/>
            </a:pPr>
            <a:r>
              <a:rPr lang="he-IL" sz="2200" dirty="0"/>
              <a:t>שיקולים בהענקת הכשרה מקצועית</a:t>
            </a:r>
          </a:p>
        </p:txBody>
      </p:sp>
      <p:sp>
        <p:nvSpPr>
          <p:cNvPr id="38915" name="מציין מיקום של מספר שקופית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8BCF248-E6CD-47EC-B8AB-ACE05F8E77BB}" type="slidenum">
              <a:rPr lang="en-US" altLang="he-IL" smtClean="0">
                <a:solidFill>
                  <a:srgbClr val="FFFFFF"/>
                </a:solidFill>
              </a:rPr>
              <a:pPr/>
              <a:t>25</a:t>
            </a:fld>
            <a:endParaRPr lang="en-US" altLang="he-IL">
              <a:solidFill>
                <a:srgbClr val="FFFFFF"/>
              </a:solidFill>
            </a:endParaRPr>
          </a:p>
        </p:txBody>
      </p:sp>
      <p:sp>
        <p:nvSpPr>
          <p:cNvPr id="4" name="מלבן 3"/>
          <p:cNvSpPr/>
          <p:nvPr/>
        </p:nvSpPr>
        <p:spPr>
          <a:xfrm>
            <a:off x="406390" y="577635"/>
            <a:ext cx="8186738" cy="4565865"/>
          </a:xfrm>
          <a:prstGeom prst="rect">
            <a:avLst/>
          </a:prstGeom>
        </p:spPr>
        <p:txBody>
          <a:bodyPr wrap="square">
            <a:spAutoFit/>
          </a:bodyPr>
          <a:lstStyle/>
          <a:p>
            <a:pPr lvl="1" algn="r" rtl="1">
              <a:lnSpc>
                <a:spcPct val="114000"/>
              </a:lnSpc>
              <a:defRPr/>
            </a:pPr>
            <a:r>
              <a:rPr lang="he-IL" sz="1500" dirty="0">
                <a:solidFill>
                  <a:prstClr val="black">
                    <a:lumMod val="75000"/>
                    <a:lumOff val="25000"/>
                  </a:prstClr>
                </a:solidFill>
                <a:latin typeface="Arial" panose="020B0604020202020204" pitchFamily="34" charset="0"/>
                <a:cs typeface="Arial" panose="020B0604020202020204" pitchFamily="34" charset="0"/>
              </a:rPr>
              <a:t>לנוכח קיומם של:</a:t>
            </a:r>
          </a:p>
          <a:p>
            <a:pPr marL="600075" lvl="1" indent="-257175" algn="r" rtl="1">
              <a:lnSpc>
                <a:spcPct val="114000"/>
              </a:lnSpc>
              <a:buFont typeface="Arial" panose="020B0604020202020204" pitchFamily="34" charset="0"/>
              <a:buChar char="•"/>
              <a:defRPr/>
            </a:pPr>
            <a:r>
              <a:rPr lang="he-IL" sz="1500" dirty="0">
                <a:solidFill>
                  <a:prstClr val="black">
                    <a:lumMod val="75000"/>
                    <a:lumOff val="25000"/>
                  </a:prstClr>
                </a:solidFill>
                <a:latin typeface="Arial" panose="020B0604020202020204" pitchFamily="34" charset="0"/>
                <a:cs typeface="Arial" panose="020B0604020202020204" pitchFamily="34" charset="0"/>
              </a:rPr>
              <a:t>קשיי מימון מצד העובדים (מגבלת הנזילות)</a:t>
            </a:r>
          </a:p>
          <a:p>
            <a:pPr marL="600075" lvl="1" indent="-257175" algn="r" rtl="1">
              <a:lnSpc>
                <a:spcPct val="114000"/>
              </a:lnSpc>
              <a:buFont typeface="Arial" panose="020B0604020202020204" pitchFamily="34" charset="0"/>
              <a:buChar char="•"/>
              <a:defRPr/>
            </a:pPr>
            <a:r>
              <a:rPr lang="he-IL" sz="1500" dirty="0">
                <a:solidFill>
                  <a:prstClr val="black">
                    <a:lumMod val="75000"/>
                    <a:lumOff val="25000"/>
                  </a:prstClr>
                </a:solidFill>
                <a:latin typeface="Arial" panose="020B0604020202020204" pitchFamily="34" charset="0"/>
                <a:cs typeface="Arial" panose="020B0604020202020204" pitchFamily="34" charset="0"/>
              </a:rPr>
              <a:t>חשש מנטישת עובדים לאחר השקעה בהכשרתם מצד המעסיקים (הון אנושי כללי)</a:t>
            </a:r>
          </a:p>
          <a:p>
            <a:pPr marL="600075" lvl="1" indent="-257175" algn="r" rtl="1">
              <a:lnSpc>
                <a:spcPct val="114000"/>
              </a:lnSpc>
              <a:buFont typeface="Arial" panose="020B0604020202020204" pitchFamily="34" charset="0"/>
              <a:buChar char="•"/>
              <a:defRPr/>
            </a:pPr>
            <a:r>
              <a:rPr lang="he-IL" sz="1500" dirty="0">
                <a:solidFill>
                  <a:prstClr val="black">
                    <a:lumMod val="75000"/>
                    <a:lumOff val="25000"/>
                  </a:prstClr>
                </a:solidFill>
                <a:latin typeface="Arial" panose="020B0604020202020204" pitchFamily="34" charset="0"/>
                <a:cs typeface="Arial" panose="020B0604020202020204" pitchFamily="34" charset="0"/>
              </a:rPr>
              <a:t>העובד והמעביד לא מתחשבים ברווח הכולל למשק מהכשרה מקצועית (השפעות חיצוניות)</a:t>
            </a:r>
          </a:p>
          <a:p>
            <a:pPr marL="600075" lvl="1" indent="-257175" algn="r" rtl="1">
              <a:lnSpc>
                <a:spcPct val="114000"/>
              </a:lnSpc>
              <a:buFont typeface="Arial" panose="020B0604020202020204" pitchFamily="34" charset="0"/>
              <a:buChar char="•"/>
              <a:defRPr/>
            </a:pPr>
            <a:endParaRPr lang="he-IL" sz="1500" dirty="0">
              <a:solidFill>
                <a:prstClr val="black">
                  <a:lumMod val="75000"/>
                  <a:lumOff val="25000"/>
                </a:prstClr>
              </a:solidFill>
              <a:latin typeface="Arial" panose="020B0604020202020204" pitchFamily="34" charset="0"/>
              <a:cs typeface="Arial" panose="020B0604020202020204" pitchFamily="34" charset="0"/>
            </a:endParaRPr>
          </a:p>
          <a:p>
            <a:pPr lvl="1" algn="r" rtl="1">
              <a:lnSpc>
                <a:spcPct val="114000"/>
              </a:lnSpc>
              <a:defRPr/>
            </a:pPr>
            <a:r>
              <a:rPr lang="he-IL" sz="1500" b="1" dirty="0">
                <a:solidFill>
                  <a:prstClr val="black">
                    <a:lumMod val="75000"/>
                    <a:lumOff val="25000"/>
                  </a:prstClr>
                </a:solidFill>
                <a:latin typeface="Arial" panose="020B0604020202020204" pitchFamily="34" charset="0"/>
                <a:cs typeface="Arial" panose="020B0604020202020204" pitchFamily="34" charset="0"/>
              </a:rPr>
              <a:t>נדרש סבסוד ההכשרה המקצועית המבוצע  ע"י סקטור הפרטי, מתמרץ השמות מוצלחות,</a:t>
            </a:r>
            <a:r>
              <a:rPr lang="en-US" sz="1500" b="1" dirty="0">
                <a:solidFill>
                  <a:prstClr val="black">
                    <a:lumMod val="75000"/>
                    <a:lumOff val="25000"/>
                  </a:prstClr>
                </a:solidFill>
                <a:latin typeface="Arial" panose="020B0604020202020204" pitchFamily="34" charset="0"/>
                <a:cs typeface="Arial" panose="020B0604020202020204" pitchFamily="34" charset="0"/>
              </a:rPr>
              <a:t/>
            </a:r>
            <a:br>
              <a:rPr lang="en-US" sz="1500" b="1" dirty="0">
                <a:solidFill>
                  <a:prstClr val="black">
                    <a:lumMod val="75000"/>
                    <a:lumOff val="25000"/>
                  </a:prstClr>
                </a:solidFill>
                <a:latin typeface="Arial" panose="020B0604020202020204" pitchFamily="34" charset="0"/>
                <a:cs typeface="Arial" panose="020B0604020202020204" pitchFamily="34" charset="0"/>
              </a:rPr>
            </a:br>
            <a:r>
              <a:rPr lang="he-IL" sz="1500" b="1" dirty="0">
                <a:solidFill>
                  <a:prstClr val="black">
                    <a:lumMod val="75000"/>
                    <a:lumOff val="25000"/>
                  </a:prstClr>
                </a:solidFill>
                <a:latin typeface="Arial" panose="020B0604020202020204" pitchFamily="34" charset="0"/>
                <a:cs typeface="Arial" panose="020B0604020202020204" pitchFamily="34" charset="0"/>
              </a:rPr>
              <a:t>ומלווה במחקר</a:t>
            </a:r>
          </a:p>
          <a:p>
            <a:pPr marL="600075" lvl="1" indent="-257175" algn="r" rtl="1">
              <a:lnSpc>
                <a:spcPct val="114000"/>
              </a:lnSpc>
              <a:buFont typeface="Arial" panose="020B0604020202020204" pitchFamily="34" charset="0"/>
              <a:buChar char="•"/>
              <a:defRPr/>
            </a:pPr>
            <a:r>
              <a:rPr lang="he-IL" sz="1500" dirty="0">
                <a:solidFill>
                  <a:prstClr val="black">
                    <a:lumMod val="75000"/>
                    <a:lumOff val="25000"/>
                  </a:prstClr>
                </a:solidFill>
                <a:latin typeface="Arial" panose="020B0604020202020204" pitchFamily="34" charset="0"/>
                <a:cs typeface="Arial" panose="020B0604020202020204" pitchFamily="34" charset="0"/>
              </a:rPr>
              <a:t>מערך כזה מטפל בכשל השוק הטמון בקשיי המימון של העובדים מצד אחד  ומחששות המעסיקים מנטישת עובדים שהוכשרו על ידיהם מהצד האחר; כמו כן הוא יפעל להרחבת ההכשרה באופן שייקח בחשבון את ההשפעות החיצוניות</a:t>
            </a:r>
          </a:p>
          <a:p>
            <a:pPr marL="600075" lvl="1" indent="-257175" algn="r" rtl="1">
              <a:lnSpc>
                <a:spcPct val="114000"/>
              </a:lnSpc>
              <a:buFont typeface="Arial" panose="020B0604020202020204" pitchFamily="34" charset="0"/>
              <a:buChar char="•"/>
              <a:defRPr/>
            </a:pPr>
            <a:r>
              <a:rPr lang="he-IL" sz="1500" dirty="0">
                <a:solidFill>
                  <a:prstClr val="black">
                    <a:lumMod val="75000"/>
                    <a:lumOff val="25000"/>
                  </a:prstClr>
                </a:solidFill>
                <a:latin typeface="Arial" panose="020B0604020202020204" pitchFamily="34" charset="0"/>
                <a:cs typeface="Arial" panose="020B0604020202020204" pitchFamily="34" charset="0"/>
              </a:rPr>
              <a:t>מערך כזה  נהנה מהגמישות והדינמיות בסקטור הפרטי כדי לענות על צורכי המעסיקים (בהשוואה למערכת הכשרה מקצועית ממשלתית)</a:t>
            </a:r>
          </a:p>
          <a:p>
            <a:pPr marL="600075" lvl="1" indent="-257175" algn="r" rtl="1">
              <a:lnSpc>
                <a:spcPct val="114000"/>
              </a:lnSpc>
              <a:buFont typeface="Arial" panose="020B0604020202020204" pitchFamily="34" charset="0"/>
              <a:buChar char="•"/>
              <a:defRPr/>
            </a:pPr>
            <a:r>
              <a:rPr lang="he-IL" sz="1500" dirty="0">
                <a:solidFill>
                  <a:prstClr val="black">
                    <a:lumMod val="75000"/>
                    <a:lumOff val="25000"/>
                  </a:prstClr>
                </a:solidFill>
                <a:latin typeface="Arial" panose="020B0604020202020204" pitchFamily="34" charset="0"/>
                <a:cs typeface="Arial" panose="020B0604020202020204" pitchFamily="34" charset="0"/>
              </a:rPr>
              <a:t>סבסוד לפי קווים מנחים שיעלו ממערך מחקרי מלווה, תוך </a:t>
            </a:r>
            <a:r>
              <a:rPr lang="he-IL" sz="1500" dirty="0" err="1">
                <a:solidFill>
                  <a:prstClr val="black">
                    <a:lumMod val="75000"/>
                    <a:lumOff val="25000"/>
                  </a:prstClr>
                </a:solidFill>
                <a:latin typeface="Arial" panose="020B0604020202020204" pitchFamily="34" charset="0"/>
                <a:cs typeface="Arial" panose="020B0604020202020204" pitchFamily="34" charset="0"/>
              </a:rPr>
              <a:t>תמרוץ</a:t>
            </a:r>
            <a:r>
              <a:rPr lang="he-IL" sz="1500" dirty="0">
                <a:solidFill>
                  <a:prstClr val="black">
                    <a:lumMod val="75000"/>
                    <a:lumOff val="25000"/>
                  </a:prstClr>
                </a:solidFill>
                <a:latin typeface="Arial" panose="020B0604020202020204" pitchFamily="34" charset="0"/>
                <a:cs typeface="Arial" panose="020B0604020202020204" pitchFamily="34" charset="0"/>
              </a:rPr>
              <a:t> השמות מוצלחות יאפשר שיפור האפקטיביות לאורך זמן</a:t>
            </a:r>
          </a:p>
          <a:p>
            <a:pPr marL="600075" lvl="1" indent="-257175" algn="r" rtl="1">
              <a:lnSpc>
                <a:spcPct val="114000"/>
              </a:lnSpc>
              <a:buFont typeface="Arial" panose="020B0604020202020204" pitchFamily="34" charset="0"/>
              <a:buChar char="•"/>
              <a:defRPr/>
            </a:pPr>
            <a:r>
              <a:rPr lang="he-IL" sz="1500" b="1" dirty="0">
                <a:solidFill>
                  <a:srgbClr val="4472C4"/>
                </a:solidFill>
                <a:latin typeface="Arial" panose="020B0604020202020204" pitchFamily="34" charset="0"/>
                <a:cs typeface="Arial" panose="020B0604020202020204" pitchFamily="34" charset="0"/>
              </a:rPr>
              <a:t>פיתוח הכישרון והמיומנויות בקרב כלל האזרחים הוא מרכיב מרכזי למיצוי פוטנציאל של כל אדם</a:t>
            </a:r>
          </a:p>
          <a:p>
            <a:pPr marL="600075" lvl="1" indent="-257175" algn="r" rtl="1">
              <a:lnSpc>
                <a:spcPct val="114000"/>
              </a:lnSpc>
              <a:buFont typeface="Arial" panose="020B0604020202020204" pitchFamily="34" charset="0"/>
              <a:buChar char="•"/>
              <a:defRPr/>
            </a:pPr>
            <a:endParaRPr lang="he-IL" sz="1500" dirty="0">
              <a:solidFill>
                <a:prstClr val="black">
                  <a:lumMod val="75000"/>
                  <a:lumOff val="25000"/>
                </a:prstClr>
              </a:solidFill>
              <a:latin typeface="Arial" panose="020B0604020202020204" pitchFamily="34" charset="0"/>
              <a:cs typeface="Arial" panose="020B0604020202020204" pitchFamily="34" charset="0"/>
            </a:endParaRPr>
          </a:p>
          <a:p>
            <a:pPr lvl="1" algn="r" rtl="1">
              <a:lnSpc>
                <a:spcPct val="114000"/>
              </a:lnSpc>
              <a:defRPr/>
            </a:pPr>
            <a:endParaRPr lang="he-IL" sz="15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318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ig3-1"/>
          <p:cNvPicPr>
            <a:picLocks noChangeAspect="1" noChangeArrowheads="1"/>
          </p:cNvPicPr>
          <p:nvPr/>
        </p:nvPicPr>
        <p:blipFill>
          <a:blip r:embed="rId2">
            <a:extLst>
              <a:ext uri="{28A0092B-C50C-407E-A947-70E740481C1C}">
                <a14:useLocalDpi xmlns:a14="http://schemas.microsoft.com/office/drawing/2010/main" val="0"/>
              </a:ext>
            </a:extLst>
          </a:blip>
          <a:srcRect l="2325" t="2257" r="1602" b="2934"/>
          <a:stretch>
            <a:fillRect/>
          </a:stretch>
        </p:blipFill>
        <p:spPr bwMode="auto">
          <a:xfrm>
            <a:off x="457200" y="814217"/>
            <a:ext cx="7335780" cy="318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89396" y="915566"/>
            <a:ext cx="5177024" cy="492443"/>
          </a:xfrm>
          <a:prstGeom prst="rect">
            <a:avLst/>
          </a:prstGeom>
          <a:noFill/>
        </p:spPr>
        <p:txBody>
          <a:bodyPr wrap="square" rtlCol="1">
            <a:spAutoFit/>
          </a:bodyPr>
          <a:lstStyle/>
          <a:p>
            <a:pPr algn="ctr" rtl="1">
              <a:defRPr sz="1260" b="1" i="0" u="none" strike="noStrike" kern="1200" baseline="0">
                <a:solidFill>
                  <a:prstClr val="black"/>
                </a:solidFill>
                <a:latin typeface="Arial" panose="020B0604020202020204" pitchFamily="34" charset="0"/>
                <a:ea typeface="+mn-ea"/>
                <a:cs typeface="Arial" panose="020B0604020202020204" pitchFamily="34" charset="0"/>
              </a:defRPr>
            </a:pPr>
            <a:r>
              <a:rPr lang="he-IL" sz="1300" b="1" dirty="0">
                <a:solidFill>
                  <a:prstClr val="black">
                    <a:lumMod val="65000"/>
                    <a:lumOff val="35000"/>
                  </a:prstClr>
                </a:solidFill>
                <a:latin typeface="David" panose="020E0502060401010101" pitchFamily="34" charset="-79"/>
                <a:cs typeface="David" panose="020E0502060401010101" pitchFamily="34" charset="-79"/>
              </a:rPr>
              <a:t>ממוצע מבחני ציוני </a:t>
            </a:r>
            <a:r>
              <a:rPr lang="en-US" sz="1300" b="1" dirty="0">
                <a:solidFill>
                  <a:prstClr val="black">
                    <a:lumMod val="65000"/>
                    <a:lumOff val="35000"/>
                  </a:prstClr>
                </a:solidFill>
                <a:latin typeface="David" panose="020E0502060401010101" pitchFamily="34" charset="-79"/>
                <a:cs typeface="David" panose="020E0502060401010101" pitchFamily="34" charset="-79"/>
              </a:rPr>
              <a:t>PISA</a:t>
            </a:r>
            <a:r>
              <a:rPr lang="he-IL" sz="1300" b="1" dirty="0">
                <a:solidFill>
                  <a:prstClr val="black">
                    <a:lumMod val="65000"/>
                    <a:lumOff val="35000"/>
                  </a:prstClr>
                </a:solidFill>
                <a:latin typeface="David" panose="020E0502060401010101" pitchFamily="34" charset="-79"/>
                <a:cs typeface="David" panose="020E0502060401010101" pitchFamily="34" charset="-79"/>
              </a:rPr>
              <a:t> וקצב הצמיחה השנתי,</a:t>
            </a:r>
          </a:p>
          <a:p>
            <a:pPr algn="ctr" rtl="1">
              <a:defRPr sz="1260" b="1" i="0" u="none" strike="noStrike" kern="1200" baseline="0">
                <a:solidFill>
                  <a:prstClr val="black"/>
                </a:solidFill>
                <a:latin typeface="Arial" panose="020B0604020202020204" pitchFamily="34" charset="0"/>
                <a:ea typeface="+mn-ea"/>
                <a:cs typeface="Arial" panose="020B0604020202020204" pitchFamily="34" charset="0"/>
              </a:defRPr>
            </a:pPr>
            <a:r>
              <a:rPr lang="he-IL" sz="1300" b="1" dirty="0">
                <a:solidFill>
                  <a:prstClr val="black">
                    <a:lumMod val="65000"/>
                    <a:lumOff val="35000"/>
                  </a:prstClr>
                </a:solidFill>
                <a:latin typeface="David" panose="020E0502060401010101" pitchFamily="34" charset="-79"/>
                <a:cs typeface="David" panose="020E0502060401010101" pitchFamily="34" charset="-79"/>
              </a:rPr>
              <a:t> 1960-2000</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6022" y="2561669"/>
            <a:ext cx="377428"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41899" y="4138975"/>
            <a:ext cx="7643192" cy="507831"/>
          </a:xfrm>
          <a:prstGeom prst="rect">
            <a:avLst/>
          </a:prstGeom>
          <a:noFill/>
        </p:spPr>
        <p:txBody>
          <a:bodyPr wrap="square" rtlCol="1">
            <a:spAutoFit/>
          </a:bodyPr>
          <a:lstStyle/>
          <a:p>
            <a:pPr algn="r" rtl="1"/>
            <a:r>
              <a:rPr lang="he-IL" sz="900" dirty="0"/>
              <a:t>* רגרסיה של קצב הגידול השנתי הממוצע באחוזים של התוצר הריאלי לנפש בין השנים 1960-2000 על הרמה הראשונית של התוצר לנפש בשנת 1960, ממוצע ציוני מבחני ה</a:t>
            </a:r>
            <a:r>
              <a:rPr lang="en-US" sz="900" dirty="0"/>
              <a:t>PISA</a:t>
            </a:r>
            <a:r>
              <a:rPr lang="he-IL" sz="900" dirty="0"/>
              <a:t> וממוצע שנות הלימוד בשנת המוצא 1960. </a:t>
            </a:r>
          </a:p>
          <a:p>
            <a:pPr algn="r" rtl="1"/>
            <a:r>
              <a:rPr lang="he-IL" sz="900" dirty="0"/>
              <a:t>* התוצר ותוצאות המבחנים מנוכים אפקטים שונים לרבות התוצר לנפש בנקודת המוצא (1960) ומשתנים כגון גיל, שנה ועוד</a:t>
            </a:r>
          </a:p>
        </p:txBody>
      </p:sp>
      <p:sp>
        <p:nvSpPr>
          <p:cNvPr id="12" name="מלבן 11"/>
          <p:cNvSpPr/>
          <p:nvPr/>
        </p:nvSpPr>
        <p:spPr>
          <a:xfrm>
            <a:off x="638131" y="4735338"/>
            <a:ext cx="7746960" cy="261610"/>
          </a:xfrm>
          <a:prstGeom prst="rect">
            <a:avLst/>
          </a:prstGeom>
        </p:spPr>
        <p:txBody>
          <a:bodyPr wrap="square">
            <a:spAutoFit/>
          </a:bodyPr>
          <a:lstStyle/>
          <a:p>
            <a:pPr algn="r" rtl="1">
              <a:defRPr/>
            </a:pPr>
            <a:r>
              <a:rPr lang="he-IL" altLang="en-US" sz="1100" dirty="0">
                <a:solidFill>
                  <a:srgbClr val="141E38"/>
                </a:solidFill>
                <a:latin typeface="+mj-lt"/>
              </a:rPr>
              <a:t>מקור: </a:t>
            </a:r>
            <a:r>
              <a:rPr lang="en-US" altLang="en-US" sz="1100" dirty="0">
                <a:solidFill>
                  <a:srgbClr val="141E38"/>
                </a:solidFill>
                <a:latin typeface="+mj-lt"/>
              </a:rPr>
              <a:t>Hanushek/</a:t>
            </a:r>
            <a:r>
              <a:rPr lang="en-US" altLang="en-US" sz="1100" dirty="0" err="1">
                <a:solidFill>
                  <a:srgbClr val="141E38"/>
                </a:solidFill>
                <a:latin typeface="+mj-lt"/>
              </a:rPr>
              <a:t>Woessmann</a:t>
            </a:r>
            <a:r>
              <a:rPr lang="en-US" altLang="en-US" sz="1100" dirty="0">
                <a:solidFill>
                  <a:srgbClr val="141E38"/>
                </a:solidFill>
                <a:latin typeface="+mj-lt"/>
              </a:rPr>
              <a:t>, Journal of Economic Growth, 2012</a:t>
            </a:r>
            <a:endParaRPr lang="en-US" sz="1100" dirty="0">
              <a:solidFill>
                <a:srgbClr val="141E38"/>
              </a:solidFill>
              <a:latin typeface="+mj-lt"/>
            </a:endParaRPr>
          </a:p>
        </p:txBody>
      </p:sp>
      <p:sp>
        <p:nvSpPr>
          <p:cNvPr id="13" name="כותרת 1"/>
          <p:cNvSpPr txBox="1">
            <a:spLocks/>
          </p:cNvSpPr>
          <p:nvPr/>
        </p:nvSpPr>
        <p:spPr>
          <a:xfrm>
            <a:off x="899759" y="136911"/>
            <a:ext cx="6733721" cy="537029"/>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2800" kern="1200">
                <a:solidFill>
                  <a:srgbClr val="009FDF"/>
                </a:solidFill>
                <a:latin typeface="FbSpoiler Regular" panose="02020603050405020304" pitchFamily="18" charset="-79"/>
                <a:ea typeface="+mj-ea"/>
                <a:cs typeface="+mj-cs"/>
              </a:defRPr>
            </a:lvl1pPr>
          </a:lstStyle>
          <a:p>
            <a:pPr algn="ctr">
              <a:lnSpc>
                <a:spcPct val="85000"/>
              </a:lnSpc>
            </a:pPr>
            <a:r>
              <a:rPr lang="he-IL" sz="2500" b="1" spc="-38" dirty="0">
                <a:solidFill>
                  <a:schemeClr val="accent1"/>
                </a:solidFill>
                <a:latin typeface="+mj-lt"/>
                <a:cs typeface="+mn-cs"/>
              </a:rPr>
              <a:t>הון אנושי מתואם עם צמיחה כלכלית לנפש</a:t>
            </a:r>
          </a:p>
        </p:txBody>
      </p:sp>
      <p:sp>
        <p:nvSpPr>
          <p:cNvPr id="2" name="מציין מיקום של מספר שקופית 1"/>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478570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9F82F-D4CD-4985-BEC5-4BFB6C2FD3C5}"/>
              </a:ext>
            </a:extLst>
          </p:cNvPr>
          <p:cNvSpPr>
            <a:spLocks noGrp="1"/>
          </p:cNvSpPr>
          <p:nvPr>
            <p:ph type="title"/>
          </p:nvPr>
        </p:nvSpPr>
        <p:spPr>
          <a:xfrm>
            <a:off x="-36512" y="36910"/>
            <a:ext cx="8136904" cy="1055165"/>
          </a:xfrm>
        </p:spPr>
        <p:txBody>
          <a:bodyPr>
            <a:normAutofit fontScale="90000"/>
          </a:bodyPr>
          <a:lstStyle/>
          <a:p>
            <a:pPr algn="ctr">
              <a:defRPr/>
            </a:pPr>
            <a:r>
              <a:rPr lang="he-IL" sz="2400" dirty="0">
                <a:latin typeface="Arial" panose="020B0604020202020204" pitchFamily="34" charset="0"/>
              </a:rPr>
              <a:t/>
            </a:r>
            <a:br>
              <a:rPr lang="he-IL" sz="2400" dirty="0">
                <a:latin typeface="Arial" panose="020B0604020202020204" pitchFamily="34" charset="0"/>
              </a:rPr>
            </a:br>
            <a:r>
              <a:rPr lang="he-IL" sz="2400" dirty="0" smtClean="0">
                <a:solidFill>
                  <a:srgbClr val="0070C0"/>
                </a:solidFill>
                <a:latin typeface="Arial" panose="020B0604020202020204" pitchFamily="34" charset="0"/>
              </a:rPr>
              <a:t>ההוצאה הציבורית </a:t>
            </a:r>
            <a:r>
              <a:rPr lang="he-IL" sz="2400" dirty="0">
                <a:solidFill>
                  <a:srgbClr val="0070C0"/>
                </a:solidFill>
                <a:latin typeface="Arial" panose="020B0604020202020204" pitchFamily="34" charset="0"/>
              </a:rPr>
              <a:t>על חינוך </a:t>
            </a:r>
            <a:r>
              <a:rPr lang="he-IL" sz="2400" dirty="0" smtClean="0">
                <a:solidFill>
                  <a:srgbClr val="0070C0"/>
                </a:solidFill>
                <a:latin typeface="Arial" panose="020B0604020202020204" pitchFamily="34" charset="0"/>
              </a:rPr>
              <a:t>מקצועי/טכנולוגי </a:t>
            </a:r>
            <a:r>
              <a:rPr lang="he-IL" sz="2400" dirty="0">
                <a:solidFill>
                  <a:srgbClr val="0070C0"/>
                </a:solidFill>
                <a:latin typeface="Arial" panose="020B0604020202020204" pitchFamily="34" charset="0"/>
              </a:rPr>
              <a:t>כאחוז </a:t>
            </a:r>
            <a:r>
              <a:rPr lang="he-IL" sz="2400" dirty="0" smtClean="0">
                <a:solidFill>
                  <a:srgbClr val="0070C0"/>
                </a:solidFill>
                <a:latin typeface="Arial" panose="020B0604020202020204" pitchFamily="34" charset="0"/>
              </a:rPr>
              <a:t>מהתוצר נמוכה יחסית</a:t>
            </a:r>
            <a:r>
              <a:rPr lang="he-IL" sz="2400" dirty="0">
                <a:latin typeface="Arial" panose="020B0604020202020204" pitchFamily="34" charset="0"/>
              </a:rPr>
              <a:t/>
            </a:r>
            <a:br>
              <a:rPr lang="he-IL" sz="2400" dirty="0">
                <a:latin typeface="Arial" panose="020B0604020202020204" pitchFamily="34" charset="0"/>
              </a:rPr>
            </a:br>
            <a:r>
              <a:rPr lang="he-IL" sz="2400" dirty="0">
                <a:latin typeface="Arial" panose="020B0604020202020204" pitchFamily="34" charset="0"/>
              </a:rPr>
              <a:t/>
            </a:r>
            <a:br>
              <a:rPr lang="he-IL" sz="2400" dirty="0">
                <a:latin typeface="Arial" panose="020B0604020202020204" pitchFamily="34" charset="0"/>
              </a:rPr>
            </a:br>
            <a:endParaRPr lang="he-IL" sz="2400" dirty="0">
              <a:latin typeface="Arial" panose="020B0604020202020204" pitchFamily="34" charset="0"/>
            </a:endParaRPr>
          </a:p>
        </p:txBody>
      </p:sp>
      <p:graphicFrame>
        <p:nvGraphicFramePr>
          <p:cNvPr id="4" name="תרשים 5"/>
          <p:cNvGraphicFramePr>
            <a:graphicFrameLocks/>
          </p:cNvGraphicFramePr>
          <p:nvPr>
            <p:extLst>
              <p:ext uri="{D42A27DB-BD31-4B8C-83A1-F6EECF244321}">
                <p14:modId xmlns:p14="http://schemas.microsoft.com/office/powerpoint/2010/main" val="1772088935"/>
              </p:ext>
            </p:extLst>
          </p:nvPr>
        </p:nvGraphicFramePr>
        <p:xfrm>
          <a:off x="1249362" y="867521"/>
          <a:ext cx="6736160" cy="3867944"/>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Box 5"/>
          <p:cNvSpPr txBox="1">
            <a:spLocks noChangeArrowheads="1"/>
          </p:cNvSpPr>
          <p:nvPr/>
        </p:nvSpPr>
        <p:spPr bwMode="auto">
          <a:xfrm>
            <a:off x="2861954" y="4735465"/>
            <a:ext cx="5391398" cy="2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a:r>
              <a:rPr lang="he-IL" altLang="en-US" sz="1060" dirty="0">
                <a:solidFill>
                  <a:srgbClr val="1E4E79"/>
                </a:solidFill>
              </a:rPr>
              <a:t>מקור: </a:t>
            </a:r>
            <a:r>
              <a:rPr lang="he-IL" altLang="en-US" sz="1060" dirty="0" smtClean="0">
                <a:solidFill>
                  <a:srgbClr val="1E4E79"/>
                </a:solidFill>
              </a:rPr>
              <a:t>נתונים ל2015. עיבודי </a:t>
            </a:r>
            <a:r>
              <a:rPr lang="he-IL" altLang="en-US" sz="1060" dirty="0">
                <a:solidFill>
                  <a:srgbClr val="1E4E79"/>
                </a:solidFill>
              </a:rPr>
              <a:t>המכון הישראלי לדמוקרטיה , נתונים: </a:t>
            </a:r>
            <a:r>
              <a:rPr lang="en-US" altLang="en-US" sz="1060" dirty="0">
                <a:solidFill>
                  <a:srgbClr val="1E4E79"/>
                </a:solidFill>
              </a:rPr>
              <a:t>OECD</a:t>
            </a:r>
            <a:r>
              <a:rPr lang="he-IL" altLang="en-US" sz="1060" dirty="0">
                <a:solidFill>
                  <a:srgbClr val="1E4E79"/>
                </a:solidFill>
              </a:rPr>
              <a:t>, *מדינות עם נתונים בלבד. </a:t>
            </a:r>
          </a:p>
        </p:txBody>
      </p:sp>
      <p:sp>
        <p:nvSpPr>
          <p:cNvPr id="5" name="כותרת 1"/>
          <p:cNvSpPr txBox="1">
            <a:spLocks/>
          </p:cNvSpPr>
          <p:nvPr/>
        </p:nvSpPr>
        <p:spPr bwMode="auto">
          <a:xfrm>
            <a:off x="1813322" y="36910"/>
            <a:ext cx="6172200"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lnSpc>
                <a:spcPct val="90000"/>
              </a:lnSpc>
            </a:pPr>
            <a:endParaRPr lang="he-IL" altLang="he-IL" sz="2025" b="1" u="sng" dirty="0">
              <a:solidFill>
                <a:srgbClr val="FFFFFF"/>
              </a:solidFill>
              <a:latin typeface="Tahoma" panose="020B0604030504040204" pitchFamily="34" charset="0"/>
              <a:cs typeface="Tahoma" panose="020B0604030504040204" pitchFamily="34" charset="0"/>
            </a:endParaRPr>
          </a:p>
        </p:txBody>
      </p:sp>
      <p:sp>
        <p:nvSpPr>
          <p:cNvPr id="3" name="מציין מיקום של מספר שקופית 2"/>
          <p:cNvSpPr>
            <a:spLocks noGrp="1"/>
          </p:cNvSpPr>
          <p:nvPr>
            <p:ph type="sldNum" sz="quarter" idx="12"/>
          </p:nvPr>
        </p:nvSpPr>
        <p:spPr/>
        <p:txBody>
          <a:bodyPr/>
          <a:lstStyle/>
          <a:p>
            <a:fld id="{2728996E-20F9-4A33-A5A8-B5E899F899D4}" type="slidenum">
              <a:rPr lang="he-IL" smtClean="0"/>
              <a:t>27</a:t>
            </a:fld>
            <a:endParaRPr lang="he-IL"/>
          </a:p>
        </p:txBody>
      </p:sp>
    </p:spTree>
    <p:extLst>
      <p:ext uri="{BB962C8B-B14F-4D97-AF65-F5344CB8AC3E}">
        <p14:creationId xmlns:p14="http://schemas.microsoft.com/office/powerpoint/2010/main" val="368308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07504" y="119319"/>
            <a:ext cx="8343900" cy="746358"/>
          </a:xfrm>
          <a:prstGeom prst="rect">
            <a:avLst/>
          </a:prstGeom>
        </p:spPr>
        <p:txBody>
          <a:bodyPr wrap="square">
            <a:spAutoFit/>
          </a:bodyPr>
          <a:lstStyle/>
          <a:p>
            <a:pPr algn="ctr" defTabSz="685800">
              <a:lnSpc>
                <a:spcPct val="85000"/>
              </a:lnSpc>
              <a:spcBef>
                <a:spcPct val="0"/>
              </a:spcBef>
            </a:pPr>
            <a:r>
              <a:rPr lang="he-IL" sz="2500" b="1" spc="-38" dirty="0">
                <a:solidFill>
                  <a:schemeClr val="accent1"/>
                </a:solidFill>
                <a:latin typeface="+mj-lt"/>
                <a:ea typeface="+mj-ea"/>
              </a:rPr>
              <a:t>פריון העבודה בישראל אינו מתכנס לרמת </a:t>
            </a:r>
            <a:r>
              <a:rPr lang="he-IL" sz="2500" b="1" spc="-38" dirty="0" smtClean="0">
                <a:solidFill>
                  <a:schemeClr val="accent1"/>
                </a:solidFill>
                <a:latin typeface="+mj-lt"/>
                <a:ea typeface="+mj-ea"/>
              </a:rPr>
              <a:t>הפריון</a:t>
            </a:r>
            <a:r>
              <a:rPr lang="en-US" sz="2500" b="1" spc="-38" dirty="0" smtClean="0">
                <a:solidFill>
                  <a:schemeClr val="accent1"/>
                </a:solidFill>
                <a:latin typeface="+mj-lt"/>
                <a:ea typeface="+mj-ea"/>
              </a:rPr>
              <a:t/>
            </a:r>
            <a:br>
              <a:rPr lang="en-US" sz="2500" b="1" spc="-38" dirty="0" smtClean="0">
                <a:solidFill>
                  <a:schemeClr val="accent1"/>
                </a:solidFill>
                <a:latin typeface="+mj-lt"/>
                <a:ea typeface="+mj-ea"/>
              </a:rPr>
            </a:br>
            <a:r>
              <a:rPr lang="he-IL" sz="2500" b="1" spc="-38" dirty="0" smtClean="0">
                <a:solidFill>
                  <a:schemeClr val="accent1"/>
                </a:solidFill>
                <a:latin typeface="+mj-lt"/>
                <a:ea typeface="+mj-ea"/>
              </a:rPr>
              <a:t>במדינות </a:t>
            </a:r>
            <a:r>
              <a:rPr lang="he-IL" sz="2500" b="1" spc="-38" dirty="0">
                <a:solidFill>
                  <a:schemeClr val="accent1"/>
                </a:solidFill>
                <a:latin typeface="+mj-lt"/>
                <a:ea typeface="+mj-ea"/>
              </a:rPr>
              <a:t>המפותחות</a:t>
            </a:r>
          </a:p>
        </p:txBody>
      </p:sp>
      <p:sp>
        <p:nvSpPr>
          <p:cNvPr id="5" name="TextBox 4"/>
          <p:cNvSpPr txBox="1"/>
          <p:nvPr/>
        </p:nvSpPr>
        <p:spPr>
          <a:xfrm flipH="1">
            <a:off x="2555776" y="4739823"/>
            <a:ext cx="5427222" cy="261610"/>
          </a:xfrm>
          <a:prstGeom prst="rect">
            <a:avLst/>
          </a:prstGeom>
          <a:noFill/>
        </p:spPr>
        <p:txBody>
          <a:bodyPr wrap="square" rtlCol="1">
            <a:spAutoFit/>
          </a:bodyPr>
          <a:lstStyle/>
          <a:p>
            <a:pPr algn="r" rtl="1"/>
            <a:r>
              <a:rPr lang="he-IL" sz="1100" dirty="0">
                <a:latin typeface="Tahoma" panose="020B0604030504040204" pitchFamily="34" charset="0"/>
                <a:cs typeface="Tahoma" panose="020B0604030504040204" pitchFamily="34" charset="0"/>
              </a:rPr>
              <a:t>מקור: דו"ח בנק ישראל, 2012</a:t>
            </a:r>
          </a:p>
        </p:txBody>
      </p:sp>
      <p:graphicFrame>
        <p:nvGraphicFramePr>
          <p:cNvPr id="7" name="תרשים 6"/>
          <p:cNvGraphicFramePr>
            <a:graphicFrameLocks noGrp="1"/>
          </p:cNvGraphicFramePr>
          <p:nvPr/>
        </p:nvGraphicFramePr>
        <p:xfrm>
          <a:off x="404684" y="1347027"/>
          <a:ext cx="7749540" cy="3320049"/>
        </p:xfrm>
        <a:graphic>
          <a:graphicData uri="http://schemas.openxmlformats.org/drawingml/2006/chart">
            <c:chart xmlns:c="http://schemas.openxmlformats.org/drawingml/2006/chart" xmlns:r="http://schemas.openxmlformats.org/officeDocument/2006/relationships" r:id="rId2"/>
          </a:graphicData>
        </a:graphic>
      </p:graphicFrame>
      <p:sp>
        <p:nvSpPr>
          <p:cNvPr id="2" name="מלבן 1"/>
          <p:cNvSpPr/>
          <p:nvPr/>
        </p:nvSpPr>
        <p:spPr>
          <a:xfrm>
            <a:off x="2339752" y="1143475"/>
            <a:ext cx="4050450" cy="492443"/>
          </a:xfrm>
          <a:prstGeom prst="rect">
            <a:avLst/>
          </a:prstGeom>
        </p:spPr>
        <p:txBody>
          <a:bodyPr wrap="square">
            <a:spAutoFit/>
          </a:bodyPr>
          <a:lstStyle/>
          <a:p>
            <a:pPr algn="ctr" rtl="1">
              <a:defRPr sz="1800" b="1" i="0" u="none" strike="noStrike" kern="1200" baseline="0">
                <a:solidFill>
                  <a:srgbClr val="000000"/>
                </a:solidFill>
                <a:latin typeface="David" pitchFamily="34" charset="-79"/>
                <a:ea typeface="David"/>
                <a:cs typeface="David" pitchFamily="34" charset="-79"/>
              </a:defRPr>
            </a:pPr>
            <a:r>
              <a:rPr lang="he-IL" sz="1300" dirty="0">
                <a:latin typeface="David" pitchFamily="34" charset="-79"/>
                <a:cs typeface="David" pitchFamily="34" charset="-79"/>
              </a:rPr>
              <a:t>"התכנסות מותנית" - פריון העבודה ב-1995 מול שיעור הגידול בו ב-1996 עד 2014</a:t>
            </a:r>
            <a:endParaRPr lang="en-US" sz="1300" dirty="0">
              <a:latin typeface="David" pitchFamily="34" charset="-79"/>
              <a:cs typeface="David" pitchFamily="34" charset="-79"/>
            </a:endParaRPr>
          </a:p>
        </p:txBody>
      </p:sp>
      <p:sp>
        <p:nvSpPr>
          <p:cNvPr id="8" name="מציין מיקום של מספר שקופית 7"/>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4137319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9075" y="163901"/>
            <a:ext cx="8686800" cy="690562"/>
          </a:xfrm>
        </p:spPr>
        <p:txBody>
          <a:bodyPr/>
          <a:lstStyle/>
          <a:p>
            <a:pPr algn="ctr" rtl="1">
              <a:defRPr/>
            </a:pPr>
            <a:r>
              <a:rPr lang="he-IL" sz="2400" dirty="0">
                <a:solidFill>
                  <a:schemeClr val="accent1"/>
                </a:solidFill>
              </a:rPr>
              <a:t>רמת המיומנויות הרלוונטיות לשוק העבודה</a:t>
            </a:r>
            <a:r>
              <a:rPr lang="en-US" sz="2400" dirty="0">
                <a:solidFill>
                  <a:schemeClr val="accent1"/>
                </a:solidFill>
              </a:rPr>
              <a:t/>
            </a:r>
            <a:br>
              <a:rPr lang="en-US" sz="2400" dirty="0">
                <a:solidFill>
                  <a:schemeClr val="accent1"/>
                </a:solidFill>
              </a:rPr>
            </a:br>
            <a:r>
              <a:rPr lang="he-IL" sz="2400" dirty="0">
                <a:solidFill>
                  <a:schemeClr val="accent1"/>
                </a:solidFill>
              </a:rPr>
              <a:t>נמוכה יחסית</a:t>
            </a:r>
          </a:p>
        </p:txBody>
      </p:sp>
      <p:graphicFrame>
        <p:nvGraphicFramePr>
          <p:cNvPr id="4" name="תרשים 3"/>
          <p:cNvGraphicFramePr>
            <a:graphicFrameLocks/>
          </p:cNvGraphicFramePr>
          <p:nvPr>
            <p:extLst>
              <p:ext uri="{D42A27DB-BD31-4B8C-83A1-F6EECF244321}">
                <p14:modId xmlns:p14="http://schemas.microsoft.com/office/powerpoint/2010/main" val="1995559237"/>
              </p:ext>
            </p:extLst>
          </p:nvPr>
        </p:nvGraphicFramePr>
        <p:xfrm>
          <a:off x="251520" y="1275606"/>
          <a:ext cx="7610980"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26629" name="TextBox 4"/>
          <p:cNvSpPr txBox="1">
            <a:spLocks noChangeArrowheads="1"/>
          </p:cNvSpPr>
          <p:nvPr/>
        </p:nvSpPr>
        <p:spPr bwMode="auto">
          <a:xfrm>
            <a:off x="2365773" y="1419226"/>
            <a:ext cx="4631531"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a:r>
              <a:rPr lang="he-IL" altLang="he-IL" sz="1200" b="1">
                <a:solidFill>
                  <a:srgbClr val="000000"/>
                </a:solidFill>
                <a:latin typeface="David" panose="020E0502060401010101" pitchFamily="34" charset="-79"/>
                <a:cs typeface="David" panose="020E0502060401010101" pitchFamily="34" charset="-79"/>
              </a:rPr>
              <a:t>הציון הממוצע במבחן המיומנויות המתמטי*,</a:t>
            </a:r>
          </a:p>
          <a:p>
            <a:pPr algn="ctr" rtl="1"/>
            <a:r>
              <a:rPr lang="he-IL" altLang="he-IL" sz="1200" b="1">
                <a:solidFill>
                  <a:srgbClr val="000000"/>
                </a:solidFill>
                <a:latin typeface="David" panose="020E0502060401010101" pitchFamily="34" charset="-79"/>
                <a:cs typeface="David" panose="020E0502060401010101" pitchFamily="34" charset="-79"/>
              </a:rPr>
              <a:t>עובדים בגילי העבודה העיקריים (25–64),  2015</a:t>
            </a:r>
          </a:p>
          <a:p>
            <a:pPr algn="r" rtl="1"/>
            <a:endParaRPr lang="en-US" altLang="he-IL" sz="1350"/>
          </a:p>
          <a:p>
            <a:endParaRPr lang="he-IL" altLang="he-IL" sz="1350"/>
          </a:p>
        </p:txBody>
      </p:sp>
      <p:sp>
        <p:nvSpPr>
          <p:cNvPr id="5" name="מציין מיקום של מספר שקופית 4"/>
          <p:cNvSpPr>
            <a:spLocks noGrp="1"/>
          </p:cNvSpPr>
          <p:nvPr>
            <p:ph type="sldNum" sz="quarter" idx="12"/>
          </p:nvPr>
        </p:nvSpPr>
        <p:spPr/>
        <p:txBody>
          <a:bodyPr/>
          <a:lstStyle/>
          <a:p>
            <a:fld id="{2728996E-20F9-4A33-A5A8-B5E899F899D4}" type="slidenum">
              <a:rPr lang="he-IL" smtClean="0"/>
              <a:t>4</a:t>
            </a:fld>
            <a:endParaRPr lang="he-IL"/>
          </a:p>
        </p:txBody>
      </p:sp>
    </p:spTree>
    <p:extLst>
      <p:ext uri="{BB962C8B-B14F-4D97-AF65-F5344CB8AC3E}">
        <p14:creationId xmlns:p14="http://schemas.microsoft.com/office/powerpoint/2010/main" val="4192317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0BFBC33-1662-417C-B4B5-030115662C8A}"/>
              </a:ext>
            </a:extLst>
          </p:cNvPr>
          <p:cNvSpPr>
            <a:spLocks noGrp="1"/>
          </p:cNvSpPr>
          <p:nvPr>
            <p:ph type="title"/>
          </p:nvPr>
        </p:nvSpPr>
        <p:spPr/>
        <p:txBody>
          <a:bodyPr/>
          <a:lstStyle/>
          <a:p>
            <a:pPr algn="ctr" rtl="1"/>
            <a:r>
              <a:rPr lang="he-IL" sz="2500" dirty="0">
                <a:solidFill>
                  <a:schemeClr val="accent1"/>
                </a:solidFill>
                <a:cs typeface="+mn-cs"/>
              </a:rPr>
              <a:t>למרות ששיעור בעלי ההשכלה הגבוה הינו גבוה</a:t>
            </a:r>
            <a:endParaRPr lang="x-none" sz="2500" dirty="0">
              <a:solidFill>
                <a:schemeClr val="accent1"/>
              </a:solidFill>
              <a:cs typeface="+mn-cs"/>
            </a:endParaRPr>
          </a:p>
        </p:txBody>
      </p:sp>
      <p:graphicFrame>
        <p:nvGraphicFramePr>
          <p:cNvPr id="3" name="תרשים 2">
            <a:extLst>
              <a:ext uri="{FF2B5EF4-FFF2-40B4-BE49-F238E27FC236}">
                <a16:creationId xmlns:a16="http://schemas.microsoft.com/office/drawing/2014/main" xmlns="" id="{00000000-0008-0000-0800-000005000000}"/>
              </a:ext>
            </a:extLst>
          </p:cNvPr>
          <p:cNvGraphicFramePr>
            <a:graphicFrameLocks/>
          </p:cNvGraphicFramePr>
          <p:nvPr/>
        </p:nvGraphicFramePr>
        <p:xfrm>
          <a:off x="411128" y="1059582"/>
          <a:ext cx="7529656" cy="3470572"/>
        </p:xfrm>
        <a:graphic>
          <a:graphicData uri="http://schemas.openxmlformats.org/drawingml/2006/chart">
            <c:chart xmlns:c="http://schemas.openxmlformats.org/drawingml/2006/chart" xmlns:r="http://schemas.openxmlformats.org/officeDocument/2006/relationships" r:id="rId2"/>
          </a:graphicData>
        </a:graphic>
      </p:graphicFrame>
      <p:sp>
        <p:nvSpPr>
          <p:cNvPr id="4" name="מלבן 3">
            <a:extLst>
              <a:ext uri="{FF2B5EF4-FFF2-40B4-BE49-F238E27FC236}">
                <a16:creationId xmlns:a16="http://schemas.microsoft.com/office/drawing/2014/main" xmlns="" id="{5C82E2C2-6EDF-460E-B248-92D0D59C5FBA}"/>
              </a:ext>
            </a:extLst>
          </p:cNvPr>
          <p:cNvSpPr/>
          <p:nvPr/>
        </p:nvSpPr>
        <p:spPr>
          <a:xfrm>
            <a:off x="5746319" y="4748461"/>
            <a:ext cx="2392001" cy="261610"/>
          </a:xfrm>
          <a:prstGeom prst="rect">
            <a:avLst/>
          </a:prstGeom>
        </p:spPr>
        <p:txBody>
          <a:bodyPr wrap="none">
            <a:spAutoFit/>
          </a:bodyPr>
          <a:lstStyle/>
          <a:p>
            <a:pPr rtl="1"/>
            <a:r>
              <a:rPr lang="he-IL" sz="1100" dirty="0">
                <a:latin typeface="Tahoma" panose="020B0604030504040204" pitchFamily="34" charset="0"/>
                <a:cs typeface="Tahoma" panose="020B0604030504040204" pitchFamily="34" charset="0"/>
              </a:rPr>
              <a:t>המקור:  </a:t>
            </a:r>
            <a:r>
              <a:rPr lang="en-US" sz="1100" dirty="0">
                <a:latin typeface="Tahoma" panose="020B0604030504040204" pitchFamily="34" charset="0"/>
                <a:cs typeface="Tahoma" panose="020B0604030504040204" pitchFamily="34" charset="0"/>
              </a:rPr>
              <a:t>OECD</a:t>
            </a:r>
            <a:r>
              <a:rPr lang="he-IL" sz="1100" dirty="0">
                <a:latin typeface="Tahoma" panose="020B0604030504040204" pitchFamily="34" charset="0"/>
                <a:cs typeface="Tahoma" panose="020B0604030504040204" pitchFamily="34" charset="0"/>
              </a:rPr>
              <a:t>  ועיבודי בנק ישראל.</a:t>
            </a:r>
          </a:p>
        </p:txBody>
      </p:sp>
      <p:sp>
        <p:nvSpPr>
          <p:cNvPr id="5" name="מציין מיקום של מספר שקופית 4"/>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100772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50678" y="296154"/>
            <a:ext cx="7259240" cy="536972"/>
          </a:xfrm>
        </p:spPr>
        <p:txBody>
          <a:bodyPr>
            <a:noAutofit/>
          </a:bodyPr>
          <a:lstStyle/>
          <a:p>
            <a:pPr algn="ctr">
              <a:defRPr/>
            </a:pPr>
            <a:r>
              <a:rPr lang="he-IL" sz="2400" dirty="0">
                <a:solidFill>
                  <a:srgbClr val="0070C0"/>
                </a:solidFill>
                <a:cs typeface="+mj-cs"/>
              </a:rPr>
              <a:t>התרומה של השכלה למיומנויות </a:t>
            </a:r>
            <a:r>
              <a:rPr lang="he-IL" sz="2400" dirty="0" smtClean="0">
                <a:solidFill>
                  <a:srgbClr val="0070C0"/>
                </a:solidFill>
                <a:cs typeface="+mj-cs"/>
              </a:rPr>
              <a:t>בישראל</a:t>
            </a:r>
            <a:r>
              <a:rPr lang="en-US" sz="2400" dirty="0" smtClean="0">
                <a:solidFill>
                  <a:srgbClr val="0070C0"/>
                </a:solidFill>
                <a:cs typeface="+mj-cs"/>
              </a:rPr>
              <a:t/>
            </a:r>
            <a:br>
              <a:rPr lang="en-US" sz="2400" dirty="0" smtClean="0">
                <a:solidFill>
                  <a:srgbClr val="0070C0"/>
                </a:solidFill>
                <a:cs typeface="+mj-cs"/>
              </a:rPr>
            </a:br>
            <a:r>
              <a:rPr lang="he-IL" sz="2400" dirty="0" smtClean="0">
                <a:solidFill>
                  <a:srgbClr val="0070C0"/>
                </a:solidFill>
                <a:cs typeface="+mj-cs"/>
              </a:rPr>
              <a:t>הינה </a:t>
            </a:r>
            <a:r>
              <a:rPr lang="he-IL" sz="2400" dirty="0">
                <a:solidFill>
                  <a:srgbClr val="0070C0"/>
                </a:solidFill>
                <a:cs typeface="+mj-cs"/>
              </a:rPr>
              <a:t>נמוכה יחסית</a:t>
            </a:r>
            <a:endParaRPr lang="en-US" sz="2400" dirty="0">
              <a:solidFill>
                <a:srgbClr val="0070C0"/>
              </a:solidFill>
              <a:cs typeface="+mj-cs"/>
            </a:endParaRPr>
          </a:p>
        </p:txBody>
      </p:sp>
      <p:sp>
        <p:nvSpPr>
          <p:cNvPr id="27651" name="מציין מיקום של מספר שקופית 3"/>
          <p:cNvSpPr>
            <a:spLocks noGrp="1"/>
          </p:cNvSpPr>
          <p:nvPr>
            <p:ph type="sldNum" sz="quarter" idx="12"/>
          </p:nvPr>
        </p:nvSpPr>
        <p:spPr bwMode="auto">
          <a:xfrm>
            <a:off x="7998650" y="4903538"/>
            <a:ext cx="1133475" cy="2262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EFBF4B3-146D-4458-8DC1-4C13FCC98C56}" type="slidenum">
              <a:rPr lang="en-US" altLang="he-IL" smtClean="0">
                <a:solidFill>
                  <a:srgbClr val="FFFFFF"/>
                </a:solidFill>
              </a:rPr>
              <a:pPr/>
              <a:t>6</a:t>
            </a:fld>
            <a:endParaRPr lang="en-US" altLang="he-IL" dirty="0">
              <a:solidFill>
                <a:srgbClr val="FFFFFF"/>
              </a:solidFill>
            </a:endParaRPr>
          </a:p>
        </p:txBody>
      </p:sp>
      <p:graphicFrame>
        <p:nvGraphicFramePr>
          <p:cNvPr id="27652" name="מציין מיקום תוכן 5"/>
          <p:cNvGraphicFramePr>
            <a:graphicFrameLocks noGrp="1"/>
          </p:cNvGraphicFramePr>
          <p:nvPr>
            <p:ph idx="4294967295"/>
            <p:extLst>
              <p:ext uri="{D42A27DB-BD31-4B8C-83A1-F6EECF244321}">
                <p14:modId xmlns:p14="http://schemas.microsoft.com/office/powerpoint/2010/main" val="1576787987"/>
              </p:ext>
            </p:extLst>
          </p:nvPr>
        </p:nvGraphicFramePr>
        <p:xfrm>
          <a:off x="352544" y="1482059"/>
          <a:ext cx="3844509" cy="3496335"/>
        </p:xfrm>
        <a:graphic>
          <a:graphicData uri="http://schemas.openxmlformats.org/presentationml/2006/ole">
            <mc:AlternateContent xmlns:mc="http://schemas.openxmlformats.org/markup-compatibility/2006">
              <mc:Choice xmlns:v="urn:schemas-microsoft-com:vml" Requires="v">
                <p:oleObj spid="_x0000_s1028" name="Chart" r:id="rId3" imgW="5864860" imgH="5334462" progId="Excel.Chart.8">
                  <p:embed/>
                </p:oleObj>
              </mc:Choice>
              <mc:Fallback>
                <p:oleObj name="Chart" r:id="rId3" imgW="5864860" imgH="5334462"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44" y="1482059"/>
                        <a:ext cx="3844509" cy="3496335"/>
                      </a:xfrm>
                      <a:prstGeom prst="rect">
                        <a:avLst/>
                      </a:prstGeom>
                      <a:noFill/>
                      <a:ln>
                        <a:noFill/>
                      </a:ln>
                    </p:spPr>
                  </p:pic>
                </p:oleObj>
              </mc:Fallback>
            </mc:AlternateContent>
          </a:graphicData>
        </a:graphic>
      </p:graphicFrame>
      <p:sp>
        <p:nvSpPr>
          <p:cNvPr id="30725" name="מלבן 7"/>
          <p:cNvSpPr>
            <a:spLocks noChangeArrowheads="1"/>
          </p:cNvSpPr>
          <p:nvPr/>
        </p:nvSpPr>
        <p:spPr bwMode="auto">
          <a:xfrm>
            <a:off x="603980" y="1145901"/>
            <a:ext cx="3811191" cy="553100"/>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a:defRPr sz="1676" b="0" i="0" u="none" strike="noStrike" kern="1200" baseline="0">
                <a:solidFill>
                  <a:prstClr val="black"/>
                </a:solidFill>
                <a:latin typeface="Arial" panose="020B0604020202020204" pitchFamily="34" charset="0"/>
                <a:ea typeface="+mn-ea"/>
                <a:cs typeface="Arial" panose="020B0604020202020204" pitchFamily="34" charset="0"/>
              </a:defRPr>
            </a:pPr>
            <a:r>
              <a:rPr lang="he-IL" altLang="he-IL" sz="1497" dirty="0">
                <a:solidFill>
                  <a:prstClr val="black">
                    <a:lumMod val="65000"/>
                    <a:lumOff val="35000"/>
                  </a:prstClr>
                </a:solidFill>
                <a:latin typeface="Arial" panose="020B0604020202020204" pitchFamily="34" charset="0"/>
              </a:rPr>
              <a:t>רמת המיומנויות בישראל וב-</a:t>
            </a:r>
            <a:r>
              <a:rPr lang="en-US" altLang="he-IL" sz="1497" dirty="0">
                <a:solidFill>
                  <a:prstClr val="black">
                    <a:lumMod val="65000"/>
                    <a:lumOff val="35000"/>
                  </a:prstClr>
                </a:solidFill>
                <a:latin typeface="Arial" panose="020B0604020202020204" pitchFamily="34" charset="0"/>
              </a:rPr>
              <a:t>OECD</a:t>
            </a:r>
            <a:br>
              <a:rPr lang="en-US" altLang="he-IL" sz="1497" dirty="0">
                <a:solidFill>
                  <a:prstClr val="black">
                    <a:lumMod val="65000"/>
                    <a:lumOff val="35000"/>
                  </a:prstClr>
                </a:solidFill>
                <a:latin typeface="Arial" panose="020B0604020202020204" pitchFamily="34" charset="0"/>
              </a:rPr>
            </a:br>
            <a:r>
              <a:rPr lang="he-IL" altLang="he-IL" sz="1497" dirty="0">
                <a:solidFill>
                  <a:prstClr val="black">
                    <a:lumMod val="65000"/>
                    <a:lumOff val="35000"/>
                  </a:prstClr>
                </a:solidFill>
                <a:latin typeface="Arial" panose="020B0604020202020204" pitchFamily="34" charset="0"/>
              </a:rPr>
              <a:t>לפי רמות השכלה, 2015</a:t>
            </a:r>
          </a:p>
        </p:txBody>
      </p:sp>
      <p:sp>
        <p:nvSpPr>
          <p:cNvPr id="27654" name="TextBox 9"/>
          <p:cNvSpPr txBox="1">
            <a:spLocks noChangeArrowheads="1"/>
          </p:cNvSpPr>
          <p:nvPr/>
        </p:nvSpPr>
        <p:spPr bwMode="auto">
          <a:xfrm>
            <a:off x="148706" y="1591469"/>
            <a:ext cx="7750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a:r>
              <a:rPr lang="he-IL" altLang="he-IL" sz="1050" dirty="0">
                <a:latin typeface="Arial" panose="020B0604020202020204" pitchFamily="34" charset="0"/>
              </a:rPr>
              <a:t>ציון</a:t>
            </a:r>
          </a:p>
        </p:txBody>
      </p:sp>
      <p:sp>
        <p:nvSpPr>
          <p:cNvPr id="27655" name="מלבן 12"/>
          <p:cNvSpPr>
            <a:spLocks noChangeArrowheads="1"/>
          </p:cNvSpPr>
          <p:nvPr/>
        </p:nvSpPr>
        <p:spPr bwMode="auto">
          <a:xfrm>
            <a:off x="723182" y="4625873"/>
            <a:ext cx="766048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a:r>
              <a:rPr lang="he-IL" altLang="he-IL" sz="1350">
                <a:solidFill>
                  <a:srgbClr val="0070C0"/>
                </a:solidFill>
              </a:rPr>
              <a:t>מקור: </a:t>
            </a:r>
            <a:r>
              <a:rPr lang="en-US" altLang="he-IL" sz="1350">
                <a:solidFill>
                  <a:srgbClr val="0070C0"/>
                </a:solidFill>
              </a:rPr>
              <a:t>PIAAC</a:t>
            </a:r>
            <a:r>
              <a:rPr lang="he-IL" altLang="he-IL" sz="1350">
                <a:solidFill>
                  <a:srgbClr val="0070C0"/>
                </a:solidFill>
              </a:rPr>
              <a:t>, עיבודי בנק ישראל</a:t>
            </a:r>
          </a:p>
          <a:p>
            <a:pPr algn="r" rtl="1"/>
            <a:endParaRPr lang="he-IL" altLang="he-IL" sz="1350">
              <a:solidFill>
                <a:srgbClr val="0070C0"/>
              </a:solidFill>
            </a:endParaRPr>
          </a:p>
        </p:txBody>
      </p:sp>
      <p:graphicFrame>
        <p:nvGraphicFramePr>
          <p:cNvPr id="27656" name="תרשים 10"/>
          <p:cNvGraphicFramePr>
            <a:graphicFrameLocks/>
          </p:cNvGraphicFramePr>
          <p:nvPr>
            <p:extLst>
              <p:ext uri="{D42A27DB-BD31-4B8C-83A1-F6EECF244321}">
                <p14:modId xmlns:p14="http://schemas.microsoft.com/office/powerpoint/2010/main" val="3008777701"/>
              </p:ext>
            </p:extLst>
          </p:nvPr>
        </p:nvGraphicFramePr>
        <p:xfrm>
          <a:off x="4197053" y="1762143"/>
          <a:ext cx="4138477" cy="2786435"/>
        </p:xfrm>
        <a:graphic>
          <a:graphicData uri="http://schemas.openxmlformats.org/presentationml/2006/ole">
            <mc:AlternateContent xmlns:mc="http://schemas.openxmlformats.org/markup-compatibility/2006">
              <mc:Choice xmlns:v="urn:schemas-microsoft-com:vml" Requires="v">
                <p:oleObj spid="_x0000_s1029" name="Chart" r:id="rId5" imgW="6309907" imgH="4249280" progId="Excel.Chart.8">
                  <p:embed/>
                </p:oleObj>
              </mc:Choice>
              <mc:Fallback>
                <p:oleObj name="Chart" r:id="rId5" imgW="6309907" imgH="4249280"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7053" y="1762143"/>
                        <a:ext cx="4138477" cy="2786435"/>
                      </a:xfrm>
                      <a:prstGeom prst="rect">
                        <a:avLst/>
                      </a:prstGeom>
                      <a:noFill/>
                      <a:ln>
                        <a:noFill/>
                      </a:ln>
                    </p:spPr>
                  </p:pic>
                </p:oleObj>
              </mc:Fallback>
            </mc:AlternateContent>
          </a:graphicData>
        </a:graphic>
      </p:graphicFrame>
      <p:sp>
        <p:nvSpPr>
          <p:cNvPr id="30729" name="מלבן 11"/>
          <p:cNvSpPr>
            <a:spLocks noChangeArrowheads="1"/>
          </p:cNvSpPr>
          <p:nvPr/>
        </p:nvSpPr>
        <p:spPr bwMode="auto">
          <a:xfrm>
            <a:off x="4521801" y="1154331"/>
            <a:ext cx="4195763" cy="553100"/>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a:defRPr sz="1676" b="0" i="0" u="none" strike="noStrike" kern="1200" baseline="0">
                <a:solidFill>
                  <a:prstClr val="black"/>
                </a:solidFill>
                <a:latin typeface="Arial" panose="020B0604020202020204" pitchFamily="34" charset="0"/>
                <a:ea typeface="+mn-ea"/>
                <a:cs typeface="Arial" panose="020B0604020202020204" pitchFamily="34" charset="0"/>
              </a:defRPr>
            </a:pPr>
            <a:r>
              <a:rPr lang="he-IL" altLang="he-IL" sz="1497" dirty="0">
                <a:solidFill>
                  <a:prstClr val="black">
                    <a:lumMod val="65000"/>
                    <a:lumOff val="35000"/>
                  </a:prstClr>
                </a:solidFill>
                <a:latin typeface="Arial" panose="020B0604020202020204" pitchFamily="34" charset="0"/>
              </a:rPr>
              <a:t>המתאם בתוך המדינות בין רמת המיומנויות</a:t>
            </a:r>
            <a:r>
              <a:rPr lang="en-US" altLang="he-IL" sz="1497" dirty="0">
                <a:solidFill>
                  <a:prstClr val="black">
                    <a:lumMod val="65000"/>
                    <a:lumOff val="35000"/>
                  </a:prstClr>
                </a:solidFill>
                <a:latin typeface="Arial" panose="020B0604020202020204" pitchFamily="34" charset="0"/>
              </a:rPr>
              <a:t/>
            </a:r>
            <a:br>
              <a:rPr lang="en-US" altLang="he-IL" sz="1497" dirty="0">
                <a:solidFill>
                  <a:prstClr val="black">
                    <a:lumMod val="65000"/>
                    <a:lumOff val="35000"/>
                  </a:prstClr>
                </a:solidFill>
                <a:latin typeface="Arial" panose="020B0604020202020204" pitchFamily="34" charset="0"/>
              </a:rPr>
            </a:br>
            <a:r>
              <a:rPr lang="he-IL" altLang="he-IL" sz="1497" dirty="0">
                <a:solidFill>
                  <a:prstClr val="black">
                    <a:lumMod val="65000"/>
                    <a:lumOff val="35000"/>
                  </a:prstClr>
                </a:solidFill>
                <a:latin typeface="Arial" panose="020B0604020202020204" pitchFamily="34" charset="0"/>
              </a:rPr>
              <a:t>המתמטיות לשנות הלימוד, 2015</a:t>
            </a:r>
          </a:p>
        </p:txBody>
      </p:sp>
    </p:spTree>
    <p:extLst>
      <p:ext uri="{BB962C8B-B14F-4D97-AF65-F5344CB8AC3E}">
        <p14:creationId xmlns:p14="http://schemas.microsoft.com/office/powerpoint/2010/main" val="289869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05978"/>
            <a:ext cx="7992888" cy="3373884"/>
          </a:xfrm>
        </p:spPr>
        <p:txBody>
          <a:bodyPr/>
          <a:lstStyle/>
          <a:p>
            <a:r>
              <a:rPr lang="he-IL" sz="3200" dirty="0"/>
              <a:t>ממצאי </a:t>
            </a:r>
            <a:r>
              <a:rPr lang="en-US" sz="3200" dirty="0"/>
              <a:t>PISA</a:t>
            </a:r>
            <a:r>
              <a:rPr lang="he-IL" sz="3200" dirty="0"/>
              <a:t> בקרב התלמידים אינם מבשרים טובות ביחס לכישורי שוק העבודה העתידיים</a:t>
            </a:r>
          </a:p>
        </p:txBody>
      </p:sp>
      <p:sp>
        <p:nvSpPr>
          <p:cNvPr id="6" name="מציין מיקום של מספר שקופית 5"/>
          <p:cNvSpPr>
            <a:spLocks noGrp="1"/>
          </p:cNvSpPr>
          <p:nvPr>
            <p:ph type="sldNum" sz="quarter" idx="12"/>
          </p:nvPr>
        </p:nvSpPr>
        <p:spPr/>
        <p:txBody>
          <a:bodyPr/>
          <a:lstStyle/>
          <a:p>
            <a:fld id="{2728996E-20F9-4A33-A5A8-B5E899F899D4}" type="slidenum">
              <a:rPr lang="he-IL" smtClean="0"/>
              <a:t>7</a:t>
            </a:fld>
            <a:endParaRPr lang="he-IL"/>
          </a:p>
        </p:txBody>
      </p:sp>
    </p:spTree>
    <p:extLst>
      <p:ext uri="{BB962C8B-B14F-4D97-AF65-F5344CB8AC3E}">
        <p14:creationId xmlns:p14="http://schemas.microsoft.com/office/powerpoint/2010/main" val="994365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20" y="261534"/>
            <a:ext cx="8496944" cy="892552"/>
          </a:xfrm>
          <a:prstGeom prst="rect">
            <a:avLst/>
          </a:prstGeom>
          <a:noFill/>
        </p:spPr>
        <p:txBody>
          <a:bodyPr wrap="square" rtlCol="1">
            <a:spAutoFit/>
          </a:bodyPr>
          <a:lstStyle/>
          <a:p>
            <a:pPr algn="ctr"/>
            <a:r>
              <a:rPr lang="he-IL" sz="2600" b="1" dirty="0" smtClean="0">
                <a:solidFill>
                  <a:srgbClr val="0070C0"/>
                </a:solidFill>
              </a:rPr>
              <a:t>הציון הממוצע במבחן </a:t>
            </a:r>
            <a:r>
              <a:rPr lang="he-IL" sz="2600" b="1" dirty="0">
                <a:solidFill>
                  <a:srgbClr val="0070C0"/>
                </a:solidFill>
              </a:rPr>
              <a:t>פיזה </a:t>
            </a:r>
            <a:r>
              <a:rPr lang="he-IL" sz="2600" b="1" dirty="0" smtClean="0">
                <a:solidFill>
                  <a:srgbClr val="0070C0"/>
                </a:solidFill>
              </a:rPr>
              <a:t>במתמטיקה </a:t>
            </a:r>
          </a:p>
          <a:p>
            <a:pPr algn="ctr"/>
            <a:r>
              <a:rPr lang="he-IL" sz="2600" b="1" dirty="0" smtClean="0">
                <a:solidFill>
                  <a:srgbClr val="0070C0"/>
                </a:solidFill>
              </a:rPr>
              <a:t>נמוך יחסית</a:t>
            </a:r>
            <a:endParaRPr lang="he-IL" sz="2600" b="1" dirty="0">
              <a:solidFill>
                <a:srgbClr val="0070C0"/>
              </a:solidFill>
            </a:endParaRPr>
          </a:p>
        </p:txBody>
      </p:sp>
      <p:graphicFrame>
        <p:nvGraphicFramePr>
          <p:cNvPr id="5" name="תרשים 4">
            <a:extLst>
              <a:ext uri="{FF2B5EF4-FFF2-40B4-BE49-F238E27FC236}">
                <a16:creationId xmlns:a16="http://schemas.microsoft.com/office/drawing/2014/main" xmlns="" id="{4D2B8BF9-AA9A-4D78-A258-081CF016BB28}"/>
              </a:ext>
            </a:extLst>
          </p:cNvPr>
          <p:cNvGraphicFramePr>
            <a:graphicFrameLocks/>
          </p:cNvGraphicFramePr>
          <p:nvPr>
            <p:extLst>
              <p:ext uri="{D42A27DB-BD31-4B8C-83A1-F6EECF244321}">
                <p14:modId xmlns:p14="http://schemas.microsoft.com/office/powerpoint/2010/main" val="3600172219"/>
              </p:ext>
            </p:extLst>
          </p:nvPr>
        </p:nvGraphicFramePr>
        <p:xfrm>
          <a:off x="323637" y="1154085"/>
          <a:ext cx="7776755" cy="3315173"/>
        </p:xfrm>
        <a:graphic>
          <a:graphicData uri="http://schemas.openxmlformats.org/drawingml/2006/chart">
            <c:chart xmlns:c="http://schemas.openxmlformats.org/drawingml/2006/chart" xmlns:r="http://schemas.openxmlformats.org/officeDocument/2006/relationships" r:id="rId2"/>
          </a:graphicData>
        </a:graphic>
      </p:graphicFrame>
      <p:sp>
        <p:nvSpPr>
          <p:cNvPr id="3" name="מציין מיקום של מספר שקופית 2"/>
          <p:cNvSpPr>
            <a:spLocks noGrp="1"/>
          </p:cNvSpPr>
          <p:nvPr>
            <p:ph type="sldNum" sz="quarter" idx="12"/>
          </p:nvPr>
        </p:nvSpPr>
        <p:spPr/>
        <p:txBody>
          <a:bodyPr/>
          <a:lstStyle/>
          <a:p>
            <a:fld id="{EA98D56A-2392-445F-85CA-BBDB5D6B67BD}" type="slidenum">
              <a:rPr lang="en-IL" smtClean="0"/>
              <a:t>8</a:t>
            </a:fld>
            <a:endParaRPr lang="en-IL"/>
          </a:p>
        </p:txBody>
      </p:sp>
    </p:spTree>
    <p:extLst>
      <p:ext uri="{BB962C8B-B14F-4D97-AF65-F5344CB8AC3E}">
        <p14:creationId xmlns:p14="http://schemas.microsoft.com/office/powerpoint/2010/main" val="4080116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1075387418"/>
              </p:ext>
            </p:extLst>
          </p:nvPr>
        </p:nvGraphicFramePr>
        <p:xfrm>
          <a:off x="609287" y="633243"/>
          <a:ext cx="7817598" cy="4064638"/>
        </p:xfrm>
        <a:graphic>
          <a:graphicData uri="http://schemas.openxmlformats.org/drawingml/2006/chart">
            <c:chart xmlns:c="http://schemas.openxmlformats.org/drawingml/2006/chart" xmlns:r="http://schemas.openxmlformats.org/officeDocument/2006/relationships" r:id="rId2"/>
          </a:graphicData>
        </a:graphic>
      </p:graphicFrame>
      <p:sp>
        <p:nvSpPr>
          <p:cNvPr id="5" name="מלבן 4">
            <a:extLst>
              <a:ext uri="{FF2B5EF4-FFF2-40B4-BE49-F238E27FC236}">
                <a16:creationId xmlns:a16="http://schemas.microsoft.com/office/drawing/2014/main" xmlns="" id="{AA7E1954-1585-4CC6-8E5A-B488A2A7DB64}"/>
              </a:ext>
            </a:extLst>
          </p:cNvPr>
          <p:cNvSpPr/>
          <p:nvPr/>
        </p:nvSpPr>
        <p:spPr>
          <a:xfrm>
            <a:off x="2096440" y="552184"/>
            <a:ext cx="5042471" cy="300082"/>
          </a:xfrm>
          <a:prstGeom prst="rect">
            <a:avLst/>
          </a:prstGeom>
        </p:spPr>
        <p:txBody>
          <a:bodyPr wrap="none">
            <a:spAutoFit/>
          </a:bodyPr>
          <a:lstStyle/>
          <a:p>
            <a:r>
              <a:rPr lang="en-IL" sz="1350" dirty="0"/>
              <a:t>Change between 2015 and 2018 in mean reading performance </a:t>
            </a:r>
          </a:p>
        </p:txBody>
      </p:sp>
      <p:sp>
        <p:nvSpPr>
          <p:cNvPr id="2" name="TextBox 1"/>
          <p:cNvSpPr txBox="1"/>
          <p:nvPr/>
        </p:nvSpPr>
        <p:spPr>
          <a:xfrm>
            <a:off x="1187624" y="0"/>
            <a:ext cx="6624735" cy="461665"/>
          </a:xfrm>
          <a:prstGeom prst="rect">
            <a:avLst/>
          </a:prstGeom>
          <a:noFill/>
        </p:spPr>
        <p:txBody>
          <a:bodyPr wrap="square" rtlCol="1">
            <a:spAutoFit/>
          </a:bodyPr>
          <a:lstStyle/>
          <a:p>
            <a:pPr algn="ctr"/>
            <a:r>
              <a:rPr lang="he-IL" sz="2400" b="1" dirty="0" smtClean="0">
                <a:solidFill>
                  <a:srgbClr val="0070C0"/>
                </a:solidFill>
              </a:rPr>
              <a:t>ירידה ב </a:t>
            </a:r>
            <a:r>
              <a:rPr lang="he-IL" sz="2400" b="1" dirty="0">
                <a:solidFill>
                  <a:srgbClr val="0070C0"/>
                </a:solidFill>
              </a:rPr>
              <a:t>בציון </a:t>
            </a:r>
            <a:r>
              <a:rPr lang="he-IL" sz="2400" b="1" dirty="0" smtClean="0">
                <a:solidFill>
                  <a:srgbClr val="0070C0"/>
                </a:solidFill>
              </a:rPr>
              <a:t>היחסי בין 2015 </a:t>
            </a:r>
            <a:r>
              <a:rPr lang="he-IL" sz="2400" b="1" dirty="0">
                <a:solidFill>
                  <a:srgbClr val="0070C0"/>
                </a:solidFill>
              </a:rPr>
              <a:t>ל-2018</a:t>
            </a:r>
          </a:p>
        </p:txBody>
      </p:sp>
      <p:sp>
        <p:nvSpPr>
          <p:cNvPr id="3" name="מציין מיקום של מספר שקופית 2"/>
          <p:cNvSpPr>
            <a:spLocks noGrp="1"/>
          </p:cNvSpPr>
          <p:nvPr>
            <p:ph type="sldNum" sz="quarter" idx="12"/>
          </p:nvPr>
        </p:nvSpPr>
        <p:spPr>
          <a:xfrm>
            <a:off x="8010525" y="4917282"/>
            <a:ext cx="1133475" cy="226218"/>
          </a:xfrm>
        </p:spPr>
        <p:txBody>
          <a:bodyPr/>
          <a:lstStyle/>
          <a:p>
            <a:fld id="{2728996E-20F9-4A33-A5A8-B5E899F899D4}" type="slidenum">
              <a:rPr lang="he-IL" smtClean="0"/>
              <a:t>9</a:t>
            </a:fld>
            <a:endParaRPr lang="he-IL" dirty="0"/>
          </a:p>
        </p:txBody>
      </p:sp>
    </p:spTree>
    <p:extLst>
      <p:ext uri="{BB962C8B-B14F-4D97-AF65-F5344CB8AC3E}">
        <p14:creationId xmlns:p14="http://schemas.microsoft.com/office/powerpoint/2010/main" val="3817839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המכון הישראלי לדמוקרטיה">
      <a:dk1>
        <a:srgbClr val="141E38"/>
      </a:dk1>
      <a:lt1>
        <a:sysClr val="window" lastClr="FFFFFF"/>
      </a:lt1>
      <a:dk2>
        <a:srgbClr val="141E38"/>
      </a:dk2>
      <a:lt2>
        <a:srgbClr val="E7E6E6"/>
      </a:lt2>
      <a:accent1>
        <a:srgbClr val="141E38"/>
      </a:accent1>
      <a:accent2>
        <a:srgbClr val="44546A"/>
      </a:accent2>
      <a:accent3>
        <a:srgbClr val="A5A5A5"/>
      </a:accent3>
      <a:accent4>
        <a:srgbClr val="D0CECE"/>
      </a:accent4>
      <a:accent5>
        <a:srgbClr val="8BB9E2"/>
      </a:accent5>
      <a:accent6>
        <a:srgbClr val="C2DFFD"/>
      </a:accent6>
      <a:hlink>
        <a:srgbClr val="034A90"/>
      </a:hlink>
      <a:folHlink>
        <a:srgbClr val="757070"/>
      </a:folHlink>
    </a:clrScheme>
    <a:fontScheme name="המכון הישראלי לדמוקרטיה">
      <a:majorFont>
        <a:latin typeface="Calibri Light"/>
        <a:ea typeface=""/>
        <a:cs typeface="TAHOMA "/>
      </a:majorFont>
      <a:minorFont>
        <a:latin typeface="Tahoma"/>
        <a:ea typeface=""/>
        <a:cs typeface="TAHOMA "/>
      </a:minorFont>
    </a:fontScheme>
    <a:fmtScheme name="אופק">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4255</TotalTime>
  <Words>973</Words>
  <Application>Microsoft Office PowerPoint</Application>
  <PresentationFormat>‫הצגה על המסך (16:9)</PresentationFormat>
  <Paragraphs>190</Paragraphs>
  <Slides>27</Slides>
  <Notes>7</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27</vt:i4>
      </vt:variant>
    </vt:vector>
  </HeadingPairs>
  <TitlesOfParts>
    <vt:vector size="29" baseType="lpstr">
      <vt:lpstr>ערכת נושא Office</vt:lpstr>
      <vt:lpstr>Chart</vt:lpstr>
      <vt:lpstr>מצגת של PowerPoint</vt:lpstr>
      <vt:lpstr>פער הפריון התרחב בראשית שנות ה-2000  ונותר בעינו</vt:lpstr>
      <vt:lpstr>מצגת של PowerPoint</vt:lpstr>
      <vt:lpstr>רמת המיומנויות הרלוונטיות לשוק העבודה נמוכה יחסית</vt:lpstr>
      <vt:lpstr>למרות ששיעור בעלי ההשכלה הגבוה הינו גבוה</vt:lpstr>
      <vt:lpstr>התרומה של השכלה למיומנויות בישראל הינה נמוכה יחסית</vt:lpstr>
      <vt:lpstr>ממצאי PISA בקרב התלמידים אינם מבשרים טובות ביחס לכישורי שוק העבודה העתידיים</vt:lpstr>
      <vt:lpstr>מצגת של PowerPoint</vt:lpstr>
      <vt:lpstr>מצגת של PowerPoint</vt:lpstr>
      <vt:lpstr>מצגת של PowerPoint</vt:lpstr>
      <vt:lpstr>הפריון היחסי נמוך יותר בענפים  בעלי אופי מקומי יותר</vt:lpstr>
      <vt:lpstr>הפערים במיומנויות מול מדינות ה-OECD בולטים בעיקר באחוזונים הנמוכים</vt:lpstr>
      <vt:lpstr>מצגת של PowerPoint</vt:lpstr>
      <vt:lpstr>אי-השוויון במיומנויות בקרב בוגרים בישראל (השונות בהישגים) גבוה במיוחד</vt:lpstr>
      <vt:lpstr>אי השוויון במיומנויות מתרגם לאי שוויון בשכר</vt:lpstr>
      <vt:lpstr>הפער בין האחוזון העשירי והתשעים* </vt:lpstr>
      <vt:lpstr>מערכת החינוך אינה מייצרת שוויון הזדמנויות:  שעור התלמידים מהרבע התחתון במצב הסוציו-כלכלי המגיעים לרבע העליון בהישגים, נמוך יחסית</vt:lpstr>
      <vt:lpstr>מצגת של PowerPoint</vt:lpstr>
      <vt:lpstr>פערים ניכרים בציוני הפסיכומטרי של מורים לפי אשכול חברתי-כלכלי של ישוב בית הספר</vt:lpstr>
      <vt:lpstr>מצגת של PowerPoint</vt:lpstr>
      <vt:lpstr>ההוצאה הממשלתית בישראל על מדיניות פעילה בשוק העבודה ועל חינוך מקצועי/טכנולוגי  נמוכה יחסית</vt:lpstr>
      <vt:lpstr>מה נדרש?</vt:lpstr>
      <vt:lpstr>מצגת של PowerPoint</vt:lpstr>
      <vt:lpstr>למרות שממוצע שנות הלימוד בישראל גבוה יחסית בהשוואה בינלאומית</vt:lpstr>
      <vt:lpstr>שיקולים בהענקת הכשרה מקצועית</vt:lpstr>
      <vt:lpstr>מצגת של PowerPoint</vt:lpstr>
      <vt:lpstr> ההוצאה הציבורית על חינוך מקצועי/טכנולוגי כאחוז מהתוצר נמוכה יחסית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כותרת ראשית</dc:title>
  <dc:creator>user</dc:creator>
  <cp:lastModifiedBy>Hurvitz 2019</cp:lastModifiedBy>
  <cp:revision>120</cp:revision>
  <cp:lastPrinted>2019-12-15T12:08:40Z</cp:lastPrinted>
  <dcterms:created xsi:type="dcterms:W3CDTF">2017-01-14T12:39:51Z</dcterms:created>
  <dcterms:modified xsi:type="dcterms:W3CDTF">2019-12-17T06:13:04Z</dcterms:modified>
</cp:coreProperties>
</file>