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8" r:id="rId6"/>
    <p:sldId id="264" r:id="rId7"/>
    <p:sldId id="265" r:id="rId8"/>
    <p:sldId id="26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32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itamarm\AppData\Local\Microsoft\Windows\INetCache\Content.Outlook\2QMIB3FN\hightec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514;&#1512;&#1513;&#1497;&#1501;%20&#1489;-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black-filer1\generaldirector_docs$\&#1514;&#1497;&#1493;&#1511;%20&#1488;&#1490;&#1508;&#1497;&#1501;\&#1492;&#1502;&#1493;&#1506;&#1510;&#1492;%20&#1492;&#1500;&#1488;&#1493;&#1502;&#1497;&#1514;%20&#1500;&#1499;&#1500;&#1499;&#1500;&#1492;\&#1502;&#1511;&#1510;&#1493;&#1506;&#1497;\&#1502;&#1488;&#1511;&#1512;&#1493;\&#1492;&#1493;&#1503;%20&#1500;&#1506;&#1493;&#1489;&#1491;\&#1492;&#1493;&#1503;%20&#1500;&#1506;&#1493;&#1489;&#14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32828565230279"/>
          <c:y val="0.17958271701414927"/>
          <c:w val="0.63867171434769721"/>
          <c:h val="0.64243936568436077"/>
        </c:manualLayout>
      </c:layout>
      <c:lineChart>
        <c:grouping val="standard"/>
        <c:varyColors val="0"/>
        <c:ser>
          <c:idx val="2"/>
          <c:order val="0"/>
          <c:tx>
            <c:strRef>
              <c:f>גיליון1!$B$1</c:f>
              <c:strCache>
                <c:ptCount val="1"/>
                <c:pt idx="0">
                  <c:v>בוגרי מדעי המחשב העובדים בענפי ההיי-טק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813601335622968E-2"/>
                  <c:y val="-3.098927294398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3179448966701422E-2"/>
                  <c:y val="-1.9070321811680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גיליון1!$B$2:$B$8</c:f>
              <c:numCache>
                <c:formatCode>_ * #,##0_ ;_ * \-#,##0_ ;_ * "-"??_ ;_ @_ </c:formatCode>
                <c:ptCount val="7"/>
                <c:pt idx="0">
                  <c:v>21750</c:v>
                </c:pt>
                <c:pt idx="1">
                  <c:v>22270</c:v>
                </c:pt>
                <c:pt idx="2">
                  <c:v>22988</c:v>
                </c:pt>
                <c:pt idx="3">
                  <c:v>23468</c:v>
                </c:pt>
                <c:pt idx="4">
                  <c:v>24535</c:v>
                </c:pt>
                <c:pt idx="5">
                  <c:v>25529</c:v>
                </c:pt>
                <c:pt idx="6">
                  <c:v>28287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גיליון1!$C$1</c:f>
              <c:strCache>
                <c:ptCount val="1"/>
                <c:pt idx="0">
                  <c:v>בוגרי כלכלה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גיליון1!$C$2:$C$8</c:f>
              <c:numCache>
                <c:formatCode>General</c:formatCode>
                <c:ptCount val="7"/>
                <c:pt idx="0">
                  <c:v>11698</c:v>
                </c:pt>
                <c:pt idx="1">
                  <c:v>11826</c:v>
                </c:pt>
                <c:pt idx="2">
                  <c:v>11929</c:v>
                </c:pt>
                <c:pt idx="3">
                  <c:v>11472</c:v>
                </c:pt>
                <c:pt idx="4">
                  <c:v>12368</c:v>
                </c:pt>
                <c:pt idx="5">
                  <c:v>12883</c:v>
                </c:pt>
                <c:pt idx="6">
                  <c:v>13344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גיליון1!$D$1</c:f>
              <c:strCache>
                <c:ptCount val="1"/>
                <c:pt idx="0">
                  <c:v>בוגרי משפטים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גיליון1!$D$2:$D$8</c:f>
              <c:numCache>
                <c:formatCode>General</c:formatCode>
                <c:ptCount val="7"/>
                <c:pt idx="0">
                  <c:v>11389</c:v>
                </c:pt>
                <c:pt idx="1">
                  <c:v>12331</c:v>
                </c:pt>
                <c:pt idx="2">
                  <c:v>11939</c:v>
                </c:pt>
                <c:pt idx="3">
                  <c:v>11989</c:v>
                </c:pt>
                <c:pt idx="4">
                  <c:v>11922</c:v>
                </c:pt>
                <c:pt idx="5">
                  <c:v>12638</c:v>
                </c:pt>
                <c:pt idx="6">
                  <c:v>13318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בוגרי מדעי המדינה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גיליון1!$E$2:$E$8</c:f>
              <c:numCache>
                <c:formatCode>General</c:formatCode>
                <c:ptCount val="7"/>
                <c:pt idx="0">
                  <c:v>8570</c:v>
                </c:pt>
                <c:pt idx="1">
                  <c:v>9242</c:v>
                </c:pt>
                <c:pt idx="2">
                  <c:v>9067</c:v>
                </c:pt>
                <c:pt idx="3">
                  <c:v>8625</c:v>
                </c:pt>
                <c:pt idx="4">
                  <c:v>9382</c:v>
                </c:pt>
                <c:pt idx="5">
                  <c:v>10289</c:v>
                </c:pt>
                <c:pt idx="6">
                  <c:v>10379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בוגרי ביולוגיה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גיליון1!$F$2:$F$8</c:f>
              <c:numCache>
                <c:formatCode>General</c:formatCode>
                <c:ptCount val="7"/>
                <c:pt idx="0">
                  <c:v>7218</c:v>
                </c:pt>
                <c:pt idx="1">
                  <c:v>6696</c:v>
                </c:pt>
                <c:pt idx="2">
                  <c:v>7109</c:v>
                </c:pt>
                <c:pt idx="3">
                  <c:v>6155</c:v>
                </c:pt>
                <c:pt idx="4">
                  <c:v>7113</c:v>
                </c:pt>
                <c:pt idx="5">
                  <c:v>6792</c:v>
                </c:pt>
                <c:pt idx="6">
                  <c:v>7431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בוגרי תנ"ך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גיליון1!$G$2:$G$8</c:f>
              <c:numCache>
                <c:formatCode>General</c:formatCode>
                <c:ptCount val="7"/>
                <c:pt idx="0">
                  <c:v>6875</c:v>
                </c:pt>
                <c:pt idx="1">
                  <c:v>7982</c:v>
                </c:pt>
                <c:pt idx="2">
                  <c:v>7338</c:v>
                </c:pt>
                <c:pt idx="3">
                  <c:v>7622</c:v>
                </c:pt>
                <c:pt idx="4">
                  <c:v>8321</c:v>
                </c:pt>
                <c:pt idx="5">
                  <c:v>7882</c:v>
                </c:pt>
                <c:pt idx="6">
                  <c:v>8765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43008"/>
        <c:axId val="66844544"/>
      </c:lineChart>
      <c:catAx>
        <c:axId val="66843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844544"/>
        <c:crosses val="autoZero"/>
        <c:auto val="1"/>
        <c:lblAlgn val="ctr"/>
        <c:lblOffset val="100"/>
        <c:noMultiLvlLbl val="0"/>
      </c:catAx>
      <c:valAx>
        <c:axId val="668445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 * #,##0_ ;_ * \-#,##0_ ;_ * &quot;-&quot;??_ ;_ @_ 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68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958109136241554E-2"/>
          <c:y val="0.28584270196927369"/>
          <c:w val="0.24566122482652417"/>
          <c:h val="0.3894295140567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 rtl="0">
            <a:defRPr sz="1050" b="1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גיליון1!$A$6</c:f>
              <c:strCache>
                <c:ptCount val="1"/>
                <c:pt idx="0">
                  <c:v>סטודנטים חדשים 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757881085507023E-2"/>
                  <c:y val="-5.124921646539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0451805747416498E-16"/>
                  <c:y val="-4.783260203436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גיליון1!$B$5:$U$5</c:f>
              <c:strCache>
                <c:ptCount val="20"/>
                <c:pt idx="0">
                  <c:v>1999-00</c:v>
                </c:pt>
                <c:pt idx="1">
                  <c:v>2000-01</c:v>
                </c:pt>
                <c:pt idx="2">
                  <c:v>2001-02</c:v>
                </c:pt>
                <c:pt idx="3">
                  <c:v>2002-03</c:v>
                </c:pt>
                <c:pt idx="4">
                  <c:v>2003-04</c:v>
                </c:pt>
                <c:pt idx="5">
                  <c:v>2004-05</c:v>
                </c:pt>
                <c:pt idx="6">
                  <c:v>2005-06</c:v>
                </c:pt>
                <c:pt idx="7">
                  <c:v>2006-07</c:v>
                </c:pt>
                <c:pt idx="8">
                  <c:v>2007-08</c:v>
                </c:pt>
                <c:pt idx="9">
                  <c:v>2008-09</c:v>
                </c:pt>
                <c:pt idx="10">
                  <c:v>2009-10</c:v>
                </c:pt>
                <c:pt idx="11">
                  <c:v>2010-11</c:v>
                </c:pt>
                <c:pt idx="12">
                  <c:v>2011-12</c:v>
                </c:pt>
                <c:pt idx="13">
                  <c:v>2012-13</c:v>
                </c:pt>
                <c:pt idx="14">
                  <c:v>2013-14</c:v>
                </c:pt>
                <c:pt idx="15">
                  <c:v>2014-15</c:v>
                </c:pt>
                <c:pt idx="16">
                  <c:v>2015-16</c:v>
                </c:pt>
                <c:pt idx="17">
                  <c:v>2016-17</c:v>
                </c:pt>
                <c:pt idx="18">
                  <c:v>2017-18</c:v>
                </c:pt>
                <c:pt idx="19">
                  <c:v>2018-19</c:v>
                </c:pt>
              </c:strCache>
            </c:strRef>
          </c:cat>
          <c:val>
            <c:numRef>
              <c:f>גיליון1!$B$6:$U$6</c:f>
              <c:numCache>
                <c:formatCode>_(* #,##0.00_);_(* \(#,##0.00\);_(* "-"??_);_(@_)</c:formatCode>
                <c:ptCount val="20"/>
                <c:pt idx="0">
                  <c:v>1661</c:v>
                </c:pt>
                <c:pt idx="1">
                  <c:v>1956</c:v>
                </c:pt>
                <c:pt idx="2">
                  <c:v>1958</c:v>
                </c:pt>
                <c:pt idx="3">
                  <c:v>1702</c:v>
                </c:pt>
                <c:pt idx="4">
                  <c:v>1599</c:v>
                </c:pt>
                <c:pt idx="5">
                  <c:v>1560</c:v>
                </c:pt>
                <c:pt idx="6">
                  <c:v>1774</c:v>
                </c:pt>
                <c:pt idx="7">
                  <c:v>2008</c:v>
                </c:pt>
                <c:pt idx="8">
                  <c:v>2097</c:v>
                </c:pt>
                <c:pt idx="9">
                  <c:v>2148</c:v>
                </c:pt>
                <c:pt idx="10">
                  <c:v>2027</c:v>
                </c:pt>
                <c:pt idx="11">
                  <c:v>1858</c:v>
                </c:pt>
                <c:pt idx="12">
                  <c:v>1903</c:v>
                </c:pt>
                <c:pt idx="13">
                  <c:v>2055</c:v>
                </c:pt>
                <c:pt idx="14">
                  <c:v>2441</c:v>
                </c:pt>
                <c:pt idx="15">
                  <c:v>2639</c:v>
                </c:pt>
                <c:pt idx="16">
                  <c:v>2592</c:v>
                </c:pt>
                <c:pt idx="17">
                  <c:v>2895</c:v>
                </c:pt>
                <c:pt idx="18">
                  <c:v>3171</c:v>
                </c:pt>
                <c:pt idx="19">
                  <c:v>3393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גיליון1!$A$7</c:f>
              <c:strCache>
                <c:ptCount val="1"/>
                <c:pt idx="0">
                  <c:v>בוגרים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54728651304217E-2"/>
                  <c:y val="3.4166144310260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4206304868405708E-2"/>
                  <c:y val="5.1249216465391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גיליון1!$B$5:$U$5</c:f>
              <c:strCache>
                <c:ptCount val="20"/>
                <c:pt idx="0">
                  <c:v>1999-00</c:v>
                </c:pt>
                <c:pt idx="1">
                  <c:v>2000-01</c:v>
                </c:pt>
                <c:pt idx="2">
                  <c:v>2001-02</c:v>
                </c:pt>
                <c:pt idx="3">
                  <c:v>2002-03</c:v>
                </c:pt>
                <c:pt idx="4">
                  <c:v>2003-04</c:v>
                </c:pt>
                <c:pt idx="5">
                  <c:v>2004-05</c:v>
                </c:pt>
                <c:pt idx="6">
                  <c:v>2005-06</c:v>
                </c:pt>
                <c:pt idx="7">
                  <c:v>2006-07</c:v>
                </c:pt>
                <c:pt idx="8">
                  <c:v>2007-08</c:v>
                </c:pt>
                <c:pt idx="9">
                  <c:v>2008-09</c:v>
                </c:pt>
                <c:pt idx="10">
                  <c:v>2009-10</c:v>
                </c:pt>
                <c:pt idx="11">
                  <c:v>2010-11</c:v>
                </c:pt>
                <c:pt idx="12">
                  <c:v>2011-12</c:v>
                </c:pt>
                <c:pt idx="13">
                  <c:v>2012-13</c:v>
                </c:pt>
                <c:pt idx="14">
                  <c:v>2013-14</c:v>
                </c:pt>
                <c:pt idx="15">
                  <c:v>2014-15</c:v>
                </c:pt>
                <c:pt idx="16">
                  <c:v>2015-16</c:v>
                </c:pt>
                <c:pt idx="17">
                  <c:v>2016-17</c:v>
                </c:pt>
                <c:pt idx="18">
                  <c:v>2017-18</c:v>
                </c:pt>
                <c:pt idx="19">
                  <c:v>2018-19</c:v>
                </c:pt>
              </c:strCache>
            </c:strRef>
          </c:cat>
          <c:val>
            <c:numRef>
              <c:f>גיליון1!$B$7:$U$7</c:f>
              <c:numCache>
                <c:formatCode>_(* #,##0.00_);_(* \(#,##0.00\);_(* "-"??_);_(@_)</c:formatCode>
                <c:ptCount val="20"/>
                <c:pt idx="0">
                  <c:v>1324</c:v>
                </c:pt>
                <c:pt idx="1">
                  <c:v>1594</c:v>
                </c:pt>
                <c:pt idx="2">
                  <c:v>1918</c:v>
                </c:pt>
                <c:pt idx="3">
                  <c:v>2052</c:v>
                </c:pt>
                <c:pt idx="4">
                  <c:v>2007</c:v>
                </c:pt>
                <c:pt idx="5">
                  <c:v>1941</c:v>
                </c:pt>
                <c:pt idx="6">
                  <c:v>1747</c:v>
                </c:pt>
                <c:pt idx="7">
                  <c:v>1522</c:v>
                </c:pt>
                <c:pt idx="8">
                  <c:v>1462</c:v>
                </c:pt>
                <c:pt idx="9">
                  <c:v>1484</c:v>
                </c:pt>
                <c:pt idx="10">
                  <c:v>1699</c:v>
                </c:pt>
                <c:pt idx="11">
                  <c:v>1766</c:v>
                </c:pt>
                <c:pt idx="12">
                  <c:v>1824</c:v>
                </c:pt>
                <c:pt idx="13">
                  <c:v>1758</c:v>
                </c:pt>
                <c:pt idx="14">
                  <c:v>1963</c:v>
                </c:pt>
                <c:pt idx="15">
                  <c:v>1772</c:v>
                </c:pt>
                <c:pt idx="16">
                  <c:v>1955</c:v>
                </c:pt>
                <c:pt idx="17">
                  <c:v>2023</c:v>
                </c:pt>
                <c:pt idx="18">
                  <c:v>2287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68960"/>
        <c:axId val="92705920"/>
      </c:lineChart>
      <c:catAx>
        <c:axId val="925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2705920"/>
        <c:crosses val="autoZero"/>
        <c:auto val="1"/>
        <c:lblAlgn val="ctr"/>
        <c:lblOffset val="100"/>
        <c:noMultiLvlLbl val="0"/>
      </c:catAx>
      <c:valAx>
        <c:axId val="92705920"/>
        <c:scaling>
          <c:orientation val="minMax"/>
          <c:max val="350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25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962274979636702"/>
          <c:y val="0.12299811951693915"/>
          <c:w val="0.34075450040726601"/>
          <c:h val="8.5831542076817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800" b="1" i="0" u="none" strike="noStrike" kern="1200" spc="0" baseline="0" dirty="0" smtClean="0">
                <a:solidFill>
                  <a:srgbClr val="141E38"/>
                </a:solidFill>
                <a:latin typeface="+mn-lt"/>
                <a:ea typeface="+mn-ea"/>
                <a:cs typeface="+mn-cs"/>
              </a:defRPr>
            </a:pPr>
            <a:r>
              <a:rPr lang="he-IL" sz="1800" b="1" i="0" u="none" strike="noStrike" kern="1200" spc="0" baseline="0" dirty="0" smtClean="0">
                <a:solidFill>
                  <a:srgbClr val="141E38"/>
                </a:solidFill>
                <a:latin typeface="+mn-lt"/>
                <a:ea typeface="+mn-ea"/>
                <a:cs typeface="+mn-cs"/>
              </a:rPr>
              <a:t>מלאי תשתיות תחבורה ציבורית (דולרים לתושב)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77728522019366"/>
          <c:y val="0.13467396294955372"/>
          <c:w val="0.83702137353215789"/>
          <c:h val="0.61558442740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'[תרשים ב- Microsoft PowerPoint]גיליון1'!$I$14</c:f>
              <c:strCache>
                <c:ptCount val="1"/>
                <c:pt idx="0">
                  <c:v>מלאי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7.2034273708006238E-3"/>
                  <c:y val="-1.132985633238190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'[תרשים ב- Microsoft PowerPoint]גיליון1'!$H$15:$H$33</c:f>
              <c:strCache>
                <c:ptCount val="19"/>
                <c:pt idx="0">
                  <c:v>Munich</c:v>
                </c:pt>
                <c:pt idx="1">
                  <c:v>Rome</c:v>
                </c:pt>
                <c:pt idx="2">
                  <c:v>Helsinki</c:v>
                </c:pt>
                <c:pt idx="3">
                  <c:v>Zurich</c:v>
                </c:pt>
                <c:pt idx="4">
                  <c:v>Prague</c:v>
                </c:pt>
                <c:pt idx="5">
                  <c:v>Barcelona</c:v>
                </c:pt>
                <c:pt idx="6">
                  <c:v>Paris</c:v>
                </c:pt>
                <c:pt idx="7">
                  <c:v>Brussels</c:v>
                </c:pt>
                <c:pt idx="8">
                  <c:v>Berlin</c:v>
                </c:pt>
                <c:pt idx="9">
                  <c:v>Copenhagen</c:v>
                </c:pt>
                <c:pt idx="10">
                  <c:v>Viena</c:v>
                </c:pt>
                <c:pt idx="11">
                  <c:v>Lyon</c:v>
                </c:pt>
                <c:pt idx="12">
                  <c:v>Sydney</c:v>
                </c:pt>
                <c:pt idx="13">
                  <c:v>New York</c:v>
                </c:pt>
                <c:pt idx="14">
                  <c:v>Toronto</c:v>
                </c:pt>
                <c:pt idx="15">
                  <c:v>Amsterdam</c:v>
                </c:pt>
                <c:pt idx="16">
                  <c:v>Tel Aviv</c:v>
                </c:pt>
                <c:pt idx="17">
                  <c:v>Haifa</c:v>
                </c:pt>
                <c:pt idx="18">
                  <c:v>Jerusalem</c:v>
                </c:pt>
              </c:strCache>
            </c:strRef>
          </c:cat>
          <c:val>
            <c:numRef>
              <c:f>'[תרשים ב- Microsoft PowerPoint]גיליון1'!$I$15:$I$33</c:f>
              <c:numCache>
                <c:formatCode>_ * #,##0_ ;_ * \-#,##0_ ;_ * "-"??_ ;_ @_ </c:formatCode>
                <c:ptCount val="19"/>
                <c:pt idx="0">
                  <c:v>25690.625000000007</c:v>
                </c:pt>
                <c:pt idx="1">
                  <c:v>20143.25</c:v>
                </c:pt>
                <c:pt idx="2">
                  <c:v>18756.375</c:v>
                </c:pt>
                <c:pt idx="3">
                  <c:v>18519.75</c:v>
                </c:pt>
                <c:pt idx="4">
                  <c:v>17993.8125</c:v>
                </c:pt>
                <c:pt idx="5">
                  <c:v>17558.124999999996</c:v>
                </c:pt>
                <c:pt idx="6">
                  <c:v>15193.624999999998</c:v>
                </c:pt>
                <c:pt idx="7">
                  <c:v>14548.25</c:v>
                </c:pt>
                <c:pt idx="8">
                  <c:v>14109.437499999998</c:v>
                </c:pt>
                <c:pt idx="9">
                  <c:v>13366</c:v>
                </c:pt>
                <c:pt idx="10">
                  <c:v>12923.499999999998</c:v>
                </c:pt>
                <c:pt idx="11">
                  <c:v>12301.499999999998</c:v>
                </c:pt>
                <c:pt idx="12">
                  <c:v>11203.6875</c:v>
                </c:pt>
                <c:pt idx="13">
                  <c:v>10380.250000000002</c:v>
                </c:pt>
                <c:pt idx="14">
                  <c:v>10374.375</c:v>
                </c:pt>
                <c:pt idx="15">
                  <c:v>9275.125</c:v>
                </c:pt>
                <c:pt idx="16">
                  <c:v>2000</c:v>
                </c:pt>
                <c:pt idx="17">
                  <c:v>1800</c:v>
                </c:pt>
                <c:pt idx="18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756480"/>
        <c:axId val="100758272"/>
      </c:barChart>
      <c:catAx>
        <c:axId val="1007564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58272"/>
        <c:crosses val="autoZero"/>
        <c:auto val="1"/>
        <c:lblAlgn val="ctr"/>
        <c:lblOffset val="100"/>
        <c:noMultiLvlLbl val="0"/>
      </c:catAx>
      <c:valAx>
        <c:axId val="100758272"/>
        <c:scaling>
          <c:orientation val="minMax"/>
        </c:scaling>
        <c:delete val="0"/>
        <c:axPos val="r"/>
        <c:numFmt formatCode="_ * #,##0_ ;_ * \-#,##0_ ;_ * &quot;-&quot;??_ ;_ @_ " sourceLinked="1"/>
        <c:majorTickMark val="none"/>
        <c:minorTickMark val="none"/>
        <c:tickLblPos val="high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07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הון לעובד, באלפי דולרים מתוקננים, 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559210804963663E-2"/>
          <c:y val="0.10460174086417225"/>
          <c:w val="0.90620165860132984"/>
          <c:h val="0.662742244689429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'capital stock'!$E$3:$E$39</c:f>
              <c:strCache>
                <c:ptCount val="37"/>
                <c:pt idx="0">
                  <c:v>איטליה</c:v>
                </c:pt>
                <c:pt idx="1">
                  <c:v>בלגיה</c:v>
                </c:pt>
                <c:pt idx="2">
                  <c:v>אירלנד</c:v>
                </c:pt>
                <c:pt idx="3">
                  <c:v>אוסטריה</c:v>
                </c:pt>
                <c:pt idx="4">
                  <c:v>נוורבגיה</c:v>
                </c:pt>
                <c:pt idx="5">
                  <c:v>יוון</c:v>
                </c:pt>
                <c:pt idx="6">
                  <c:v>צרפת</c:v>
                </c:pt>
                <c:pt idx="7">
                  <c:v>לוקסמבורג</c:v>
                </c:pt>
                <c:pt idx="8">
                  <c:v>דנמרק</c:v>
                </c:pt>
                <c:pt idx="9">
                  <c:v>שוויץ</c:v>
                </c:pt>
                <c:pt idx="10">
                  <c:v>פורטוגל</c:v>
                </c:pt>
                <c:pt idx="11">
                  <c:v>שוודיה</c:v>
                </c:pt>
                <c:pt idx="12">
                  <c:v>הולנד</c:v>
                </c:pt>
                <c:pt idx="13">
                  <c:v>סלובניה</c:v>
                </c:pt>
                <c:pt idx="14">
                  <c:v>לטביה</c:v>
                </c:pt>
                <c:pt idx="15">
                  <c:v>אוסטרליה</c:v>
                </c:pt>
                <c:pt idx="16">
                  <c:v>גרמניה</c:v>
                </c:pt>
                <c:pt idx="17">
                  <c:v>פורטוגל</c:v>
                </c:pt>
                <c:pt idx="18">
                  <c:v>קנדה</c:v>
                </c:pt>
                <c:pt idx="19">
                  <c:v>צ'כיה</c:v>
                </c:pt>
                <c:pt idx="20">
                  <c:v>בריטניה</c:v>
                </c:pt>
                <c:pt idx="21">
                  <c:v>ממוצע פשוט OECD</c:v>
                </c:pt>
                <c:pt idx="22">
                  <c:v>איסלנד</c:v>
                </c:pt>
                <c:pt idx="23">
                  <c:v>ארה"ב</c:v>
                </c:pt>
                <c:pt idx="24">
                  <c:v>ד. קוריאה</c:v>
                </c:pt>
                <c:pt idx="25">
                  <c:v>יפן</c:v>
                </c:pt>
                <c:pt idx="26">
                  <c:v>הונגריה</c:v>
                </c:pt>
                <c:pt idx="27">
                  <c:v>טורקיה</c:v>
                </c:pt>
                <c:pt idx="28">
                  <c:v>סלובקיה</c:v>
                </c:pt>
                <c:pt idx="29">
                  <c:v>ישראל</c:v>
                </c:pt>
                <c:pt idx="30">
                  <c:v>אסטוניה</c:v>
                </c:pt>
                <c:pt idx="31">
                  <c:v>ניו-זילנד</c:v>
                </c:pt>
                <c:pt idx="32">
                  <c:v>ליטה</c:v>
                </c:pt>
                <c:pt idx="33">
                  <c:v>צ'ילה</c:v>
                </c:pt>
                <c:pt idx="34">
                  <c:v>מקסיקו</c:v>
                </c:pt>
                <c:pt idx="35">
                  <c:v>פולין</c:v>
                </c:pt>
                <c:pt idx="36">
                  <c:v>קולומביה</c:v>
                </c:pt>
              </c:strCache>
            </c:strRef>
          </c:cat>
          <c:val>
            <c:numRef>
              <c:f>'capital stock'!$F$3:$F$39</c:f>
              <c:numCache>
                <c:formatCode>_ * #,##0_ ;_ * \-#,##0_ ;_ * "-"??_ ;_ @_ </c:formatCode>
                <c:ptCount val="37"/>
                <c:pt idx="0">
                  <c:v>672.53656511724432</c:v>
                </c:pt>
                <c:pt idx="1">
                  <c:v>637.40451315900111</c:v>
                </c:pt>
                <c:pt idx="2">
                  <c:v>621.70646033797686</c:v>
                </c:pt>
                <c:pt idx="3">
                  <c:v>579.33044238422792</c:v>
                </c:pt>
                <c:pt idx="4">
                  <c:v>561.04603293413163</c:v>
                </c:pt>
                <c:pt idx="5">
                  <c:v>560.55825242718436</c:v>
                </c:pt>
                <c:pt idx="6">
                  <c:v>539.77032872127313</c:v>
                </c:pt>
                <c:pt idx="7">
                  <c:v>524.41432347328237</c:v>
                </c:pt>
                <c:pt idx="8">
                  <c:v>516.41608963759131</c:v>
                </c:pt>
                <c:pt idx="9">
                  <c:v>505.27760360834128</c:v>
                </c:pt>
                <c:pt idx="10">
                  <c:v>494.72576320132015</c:v>
                </c:pt>
                <c:pt idx="11">
                  <c:v>466.94927095990283</c:v>
                </c:pt>
                <c:pt idx="12">
                  <c:v>460.68249217116107</c:v>
                </c:pt>
                <c:pt idx="13">
                  <c:v>455.14682076513702</c:v>
                </c:pt>
                <c:pt idx="14">
                  <c:v>445.13712097135181</c:v>
                </c:pt>
                <c:pt idx="15">
                  <c:v>442.2262237847803</c:v>
                </c:pt>
                <c:pt idx="16">
                  <c:v>440.2135242839928</c:v>
                </c:pt>
                <c:pt idx="17">
                  <c:v>436.49239035782136</c:v>
                </c:pt>
                <c:pt idx="18">
                  <c:v>431.63794163729995</c:v>
                </c:pt>
                <c:pt idx="19">
                  <c:v>425.46081250116686</c:v>
                </c:pt>
                <c:pt idx="20">
                  <c:v>413.43759478432173</c:v>
                </c:pt>
                <c:pt idx="21">
                  <c:v>408</c:v>
                </c:pt>
                <c:pt idx="22">
                  <c:v>395.76345199792416</c:v>
                </c:pt>
                <c:pt idx="23">
                  <c:v>394.49225700676783</c:v>
                </c:pt>
                <c:pt idx="24">
                  <c:v>338.19995134078937</c:v>
                </c:pt>
                <c:pt idx="25">
                  <c:v>335.31474756940372</c:v>
                </c:pt>
                <c:pt idx="26">
                  <c:v>317.92946654146272</c:v>
                </c:pt>
                <c:pt idx="27">
                  <c:v>308.63000114703084</c:v>
                </c:pt>
                <c:pt idx="28">
                  <c:v>289.93528861121632</c:v>
                </c:pt>
                <c:pt idx="29">
                  <c:v>284.43206951026855</c:v>
                </c:pt>
                <c:pt idx="30">
                  <c:v>284.17748544730392</c:v>
                </c:pt>
                <c:pt idx="31">
                  <c:v>243.98833175186809</c:v>
                </c:pt>
                <c:pt idx="32">
                  <c:v>236.15911966738972</c:v>
                </c:pt>
                <c:pt idx="33">
                  <c:v>188.90655974881489</c:v>
                </c:pt>
                <c:pt idx="34">
                  <c:v>164.98859394073119</c:v>
                </c:pt>
                <c:pt idx="35">
                  <c:v>163.47910689165823</c:v>
                </c:pt>
                <c:pt idx="36">
                  <c:v>105.96297315808638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542976"/>
        <c:axId val="108548864"/>
      </c:barChart>
      <c:catAx>
        <c:axId val="1085429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8548864"/>
        <c:crosses val="autoZero"/>
        <c:auto val="1"/>
        <c:lblAlgn val="ctr"/>
        <c:lblOffset val="100"/>
        <c:noMultiLvlLbl val="0"/>
      </c:catAx>
      <c:valAx>
        <c:axId val="108548864"/>
        <c:scaling>
          <c:orientation val="minMax"/>
        </c:scaling>
        <c:delete val="0"/>
        <c:axPos val="r"/>
        <c:numFmt formatCode="_ * #,##0_ ;_ * \-#,##0_ ;_ * &quot;-&quot;??_ ;_ @_ 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85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0.04154</cdr:x>
      <cdr:y>0.87836</cdr:y>
    </cdr:from>
    <cdr:to>
      <cdr:x>0.81257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9901" y="4509477"/>
          <a:ext cx="6308549" cy="624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100" dirty="0" smtClean="0">
              <a:solidFill>
                <a:schemeClr val="tx1"/>
              </a:solidFill>
            </a:rPr>
            <a:t>* הנתונים מתייחסים לבוגרי אונ' ת"א, הטכניון, העברית, בן גוריון</a:t>
          </a:r>
        </a:p>
        <a:p xmlns:a="http://schemas.openxmlformats.org/drawingml/2006/main">
          <a:pPr rtl="1"/>
          <a:endParaRPr lang="he-IL" sz="1100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tan\Desktop\std2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15"/>
          <a:stretch/>
        </p:blipFill>
        <p:spPr bwMode="auto">
          <a:xfrm>
            <a:off x="1" y="-16930"/>
            <a:ext cx="9144000" cy="51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588170"/>
            <a:ext cx="8072436" cy="6905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1470422"/>
            <a:ext cx="7715250" cy="1241822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076574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שם הדובר</a:t>
            </a:r>
            <a:endParaRPr lang="he-IL" dirty="0"/>
          </a:p>
        </p:txBody>
      </p:sp>
      <p:pic>
        <p:nvPicPr>
          <p:cNvPr id="12" name="Picture 2" descr="C:\Users\Matan\Desktop\std2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96" y="2883432"/>
            <a:ext cx="3938809" cy="201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matana\Desktop\std3.pn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3" b="18215"/>
          <a:stretch/>
        </p:blipFill>
        <p:spPr bwMode="auto">
          <a:xfrm flipV="1">
            <a:off x="-1" y="2108506"/>
            <a:ext cx="9144001" cy="30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 smtClean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C:\Users\matana\Desktop\std5.pn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5" r="24020"/>
          <a:stretch/>
        </p:blipFill>
        <p:spPr bwMode="auto">
          <a:xfrm>
            <a:off x="1" y="4618487"/>
            <a:ext cx="2647949" cy="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 smtClean="0"/>
              <a:t>הערכת מצב אסטרטגית 2020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sz="2800" dirty="0" smtClean="0"/>
              <a:t>פרופ' אבי שמחון, יו"ר המועצה הלאומית לכלכלה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154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 smtClean="0"/>
              <a:t>אסטרטגיה כלכלית חברתית של הממשלה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e-IL" sz="1800" dirty="0" smtClean="0"/>
              <a:t>על המועצה הלאומית לכלכלה ופורום בכיר אסטרטגיה "</a:t>
            </a:r>
            <a:r>
              <a:rPr lang="he-IL" sz="1800" i="1" dirty="0" smtClean="0"/>
              <a:t>לגבש הערכת </a:t>
            </a:r>
            <a:r>
              <a:rPr lang="he-IL" sz="1800" i="1" dirty="0"/>
              <a:t>מצב אסטרטגית, אשר תוצג לממשלה חדשה, עם כינונה, ולא יאוחר מ-30 יום ממועד </a:t>
            </a:r>
            <a:r>
              <a:rPr lang="he-IL" sz="1800" i="1" dirty="0" smtClean="0"/>
              <a:t>כינונה</a:t>
            </a:r>
            <a:r>
              <a:rPr lang="he-IL" sz="1800" dirty="0" smtClean="0"/>
              <a:t>...". הערכת המצב תכלול </a:t>
            </a:r>
            <a:r>
              <a:rPr lang="he-IL" sz="1800" i="1" dirty="0" smtClean="0"/>
              <a:t>"</a:t>
            </a:r>
            <a:r>
              <a:rPr lang="he-IL" sz="1800" i="1" dirty="0"/>
              <a:t>תהליכים כלל ממשלתיים מעמיקים, מבוססי מחקר, </a:t>
            </a:r>
            <a:r>
              <a:rPr lang="he-IL" sz="1800" i="1" dirty="0" smtClean="0"/>
              <a:t>להתמודדות </a:t>
            </a:r>
            <a:r>
              <a:rPr lang="he-IL" sz="1800" i="1" dirty="0"/>
              <a:t>מבעוד מועד עם אתגרים ארוכי טווח ובין משרדיים בתחום </a:t>
            </a:r>
            <a:r>
              <a:rPr lang="he-IL" sz="1800" i="1" dirty="0" smtClean="0"/>
              <a:t>החברתי-כלכלי." </a:t>
            </a:r>
          </a:p>
          <a:p>
            <a:pPr marL="0" indent="0" algn="l" rtl="0">
              <a:buNone/>
            </a:pPr>
            <a:r>
              <a:rPr lang="he-IL" sz="1800" b="1" dirty="0" smtClean="0"/>
              <a:t>החלטת ממשלה 5208 מיום ה-4/12/2012</a:t>
            </a:r>
            <a:endParaRPr lang="he-IL" sz="1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3617111"/>
            <a:ext cx="2028825" cy="1526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617111"/>
            <a:ext cx="2028825" cy="1526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631056"/>
            <a:ext cx="2000250" cy="151175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0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000" dirty="0" smtClean="0"/>
              <a:t>מהנושאים המרכזיים של הערכת המצב הבאה</a:t>
            </a:r>
            <a:endParaRPr lang="he-IL" sz="3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163725" y="3105151"/>
            <a:ext cx="3742150" cy="9022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1800" dirty="0" smtClean="0">
                <a:ln>
                  <a:solidFill>
                    <a:sysClr val="windowText" lastClr="000000"/>
                  </a:solidFill>
                </a:ln>
              </a:rPr>
              <a:t>הגדלת המיצוי והפוטנציאל של סקטור ההייטק</a:t>
            </a:r>
          </a:p>
        </p:txBody>
      </p:sp>
      <p:sp>
        <p:nvSpPr>
          <p:cNvPr id="5" name="מציין מיקום תוכן 3"/>
          <p:cNvSpPr txBox="1">
            <a:spLocks/>
          </p:cNvSpPr>
          <p:nvPr/>
        </p:nvSpPr>
        <p:spPr>
          <a:xfrm>
            <a:off x="515523" y="3105150"/>
            <a:ext cx="3742151" cy="9022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he-IL" sz="1800" dirty="0" smtClean="0">
                <a:ln>
                  <a:solidFill>
                    <a:sysClr val="windowText" lastClr="000000"/>
                  </a:solidFill>
                </a:ln>
              </a:rPr>
              <a:t>מחסור בהון תשתיות בדגש על תחבורה</a:t>
            </a:r>
          </a:p>
        </p:txBody>
      </p:sp>
      <p:pic>
        <p:nvPicPr>
          <p:cNvPr id="1028" name="Picture 4" descr="תוצאת תמונה עבור ‪israeli hitech sector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24" y="1152526"/>
            <a:ext cx="3742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‪metro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3" y="1152526"/>
            <a:ext cx="3742151" cy="19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מציין מיקום תוכן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7742078"/>
              </p:ext>
            </p:extLst>
          </p:nvPr>
        </p:nvGraphicFramePr>
        <p:xfrm>
          <a:off x="52388" y="9526"/>
          <a:ext cx="8758237" cy="513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מלבן 13"/>
          <p:cNvSpPr/>
          <p:nvPr/>
        </p:nvSpPr>
        <p:spPr>
          <a:xfrm>
            <a:off x="6700838" y="4686301"/>
            <a:ext cx="234315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100" dirty="0" smtClean="0"/>
              <a:t>מקור: </a:t>
            </a:r>
            <a:r>
              <a:rPr lang="he-IL" sz="1100" dirty="0">
                <a:solidFill>
                  <a:schemeClr val="tx1"/>
                </a:solidFill>
              </a:rPr>
              <a:t>מקור: </a:t>
            </a:r>
            <a:r>
              <a:rPr lang="he-IL" sz="1100" dirty="0" err="1">
                <a:solidFill>
                  <a:schemeClr val="tx1"/>
                </a:solidFill>
              </a:rPr>
              <a:t>למ"ס</a:t>
            </a:r>
            <a:r>
              <a:rPr lang="he-IL" sz="1100" dirty="0">
                <a:solidFill>
                  <a:schemeClr val="tx1"/>
                </a:solidFill>
              </a:rPr>
              <a:t> ועיבודי המועצה הלאומית לכלכלה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123825" y="-923924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sz="2400" dirty="0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000" dirty="0"/>
              <a:t>השכר </a:t>
            </a:r>
            <a:r>
              <a:rPr lang="he-IL" sz="3000" dirty="0" smtClean="0"/>
              <a:t>שנתיים מסיום </a:t>
            </a:r>
            <a:r>
              <a:rPr lang="he-IL" sz="3000" dirty="0"/>
              <a:t>התואר במקצועות </a:t>
            </a:r>
            <a:r>
              <a:rPr lang="he-IL" sz="3000" dirty="0" smtClean="0"/>
              <a:t>שונים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34079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828925" y="4686301"/>
            <a:ext cx="6215063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100" dirty="0" smtClean="0"/>
              <a:t>מקור: </a:t>
            </a:r>
            <a:r>
              <a:rPr lang="he-IL" sz="1100" dirty="0" err="1" smtClean="0"/>
              <a:t>למ"ס</a:t>
            </a:r>
            <a:r>
              <a:rPr lang="he-IL" sz="1100" dirty="0" smtClean="0"/>
              <a:t>; הערות: ללא האוניברסיטה הפתוחה; אוניברסיטת אריאל החל משנת 2015-16;</a:t>
            </a:r>
          </a:p>
          <a:p>
            <a:pPr algn="ctr" rtl="1"/>
            <a:r>
              <a:rPr lang="he-IL" sz="1100" dirty="0" smtClean="0"/>
              <a:t>מקצועות הייטק: מדעי המחשב, הנדסת חשמל, הנדסת מחשבים, מערכות תקשורת ומערכות מידע; </a:t>
            </a:r>
            <a:endParaRPr lang="he-IL" sz="1100" dirty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09550" y="257176"/>
            <a:ext cx="8686800" cy="690562"/>
          </a:xfrm>
        </p:spPr>
        <p:txBody>
          <a:bodyPr/>
          <a:lstStyle/>
          <a:p>
            <a:pPr algn="ctr"/>
            <a:r>
              <a:rPr lang="he-IL" sz="3000" dirty="0" smtClean="0"/>
              <a:t>סטודנטים חדשים ובוגרים של מקצועת ההייטק באוניברסיטאות</a:t>
            </a:r>
            <a:endParaRPr lang="he-IL" sz="3000" dirty="0"/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889678"/>
              </p:ext>
            </p:extLst>
          </p:nvPr>
        </p:nvGraphicFramePr>
        <p:xfrm>
          <a:off x="133351" y="728664"/>
          <a:ext cx="8910638" cy="371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מלאי תשתיות התחבורה הציבורית נמוך בישראל</a:t>
            </a:r>
            <a:endParaRPr lang="he-IL" dirty="0"/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43970"/>
              </p:ext>
            </p:extLst>
          </p:nvPr>
        </p:nvGraphicFramePr>
        <p:xfrm>
          <a:off x="328612" y="700088"/>
          <a:ext cx="8815387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מלבן 7"/>
          <p:cNvSpPr/>
          <p:nvPr/>
        </p:nvSpPr>
        <p:spPr>
          <a:xfrm>
            <a:off x="6676846" y="4686301"/>
            <a:ext cx="2367142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he-IL" sz="1100" dirty="0" smtClean="0"/>
              <a:t>מקור: משרד האוצר, אגף התקציבים</a:t>
            </a:r>
            <a:endParaRPr lang="en-US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dirty="0"/>
              <a:t>ה</a:t>
            </a:r>
            <a:r>
              <a:rPr lang="he-IL" sz="3200" dirty="0" smtClean="0"/>
              <a:t>הון לעובד נמוך בישראל</a:t>
            </a:r>
            <a:endParaRPr lang="he-IL" sz="3200" dirty="0"/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774834"/>
              </p:ext>
            </p:extLst>
          </p:nvPr>
        </p:nvGraphicFramePr>
        <p:xfrm>
          <a:off x="219075" y="700088"/>
          <a:ext cx="8924925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מלבן 10"/>
          <p:cNvSpPr/>
          <p:nvPr/>
        </p:nvSpPr>
        <p:spPr>
          <a:xfrm>
            <a:off x="6700838" y="4686301"/>
            <a:ext cx="234315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100" dirty="0" smtClean="0"/>
              <a:t>מקור: עיבודי המועצה הלאומית לכלכלה לנתוני </a:t>
            </a:r>
            <a:r>
              <a:rPr lang="en-US" sz="1100" dirty="0" smtClean="0"/>
              <a:t>Penn World Tables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5296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dirty="0" smtClean="0"/>
              <a:t>האשראי העסקי נמוך בישראל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6843712" y="4686301"/>
            <a:ext cx="2200275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1100" dirty="0"/>
              <a:t>מקור: בנק ישראל, מערכת הבנקאות בישראל, סקירה שנתית </a:t>
            </a:r>
            <a:r>
              <a:rPr lang="he-IL" sz="1100" dirty="0" smtClean="0"/>
              <a:t>2018</a:t>
            </a:r>
            <a:endParaRPr lang="he-IL" sz="11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800101"/>
            <a:ext cx="5765006" cy="3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28600" y="2057401"/>
            <a:ext cx="8686800" cy="690562"/>
          </a:xfrm>
        </p:spPr>
        <p:txBody>
          <a:bodyPr/>
          <a:lstStyle/>
          <a:p>
            <a:pPr algn="ctr"/>
            <a:r>
              <a:rPr lang="he-IL" sz="3200" dirty="0" smtClean="0"/>
              <a:t>תודה!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4848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5450</TotalTime>
  <Words>224</Words>
  <Application>Microsoft Office PowerPoint</Application>
  <PresentationFormat>‫הצגה על המסך (16:9)</PresentationFormat>
  <Paragraphs>34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מצגת של PowerPoint</vt:lpstr>
      <vt:lpstr>אסטרטגיה כלכלית חברתית של הממשלה</vt:lpstr>
      <vt:lpstr>מהנושאים המרכזיים של הערכת המצב הבאה</vt:lpstr>
      <vt:lpstr>השכר שנתיים מסיום התואר במקצועות שונים</vt:lpstr>
      <vt:lpstr>סטודנטים חדשים ובוגרים של מקצועת ההייטק באוניברסיטאות</vt:lpstr>
      <vt:lpstr>מלאי תשתיות התחבורה הציבורית נמוך בישראל</vt:lpstr>
      <vt:lpstr>ההון לעובד נמוך בישראל</vt:lpstr>
      <vt:lpstr>האשראי העסקי נמוך בישראל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Hurvitz 2019</cp:lastModifiedBy>
  <cp:revision>124</cp:revision>
  <dcterms:created xsi:type="dcterms:W3CDTF">2017-01-14T12:39:51Z</dcterms:created>
  <dcterms:modified xsi:type="dcterms:W3CDTF">2019-12-16T17:08:07Z</dcterms:modified>
</cp:coreProperties>
</file>